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grandir Bold" panose="020B0604020202020204" charset="0"/>
      <p:regular r:id="rId13"/>
    </p:embeddedFont>
    <p:embeddedFont>
      <p:font typeface="Anton" pitchFamily="2" charset="0"/>
      <p:regular r:id="rId14"/>
    </p:embeddedFont>
    <p:embeddedFont>
      <p:font typeface="Lilita One" panose="020B0604020202020204" charset="0"/>
      <p:regular r:id="rId15"/>
    </p:embeddedFont>
    <p:embeddedFont>
      <p:font typeface="Open Sans" panose="020B0606030504020204" pitchFamily="34" charset="0"/>
      <p:regular r:id="rId16"/>
    </p:embeddedFont>
    <p:embeddedFont>
      <p:font typeface="Open Sans Bold" panose="020B0806030504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3" Type="http://schemas.openxmlformats.org/officeDocument/2006/relationships/image" Target="../media/image2.svg"/><Relationship Id="rId21" Type="http://schemas.openxmlformats.org/officeDocument/2006/relationships/image" Target="../media/image61.png"/><Relationship Id="rId7" Type="http://schemas.openxmlformats.org/officeDocument/2006/relationships/image" Target="../media/image47.sv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image" Target="../media/image1.png"/><Relationship Id="rId16" Type="http://schemas.openxmlformats.org/officeDocument/2006/relationships/image" Target="../media/image56.sv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9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5.jpeg"/><Relationship Id="rId9" Type="http://schemas.openxmlformats.org/officeDocument/2006/relationships/image" Target="../media/image49.svg"/><Relationship Id="rId14" Type="http://schemas.openxmlformats.org/officeDocument/2006/relationships/image" Target="../media/image54.svg"/><Relationship Id="rId22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jpeg"/><Relationship Id="rId15" Type="http://schemas.openxmlformats.org/officeDocument/2006/relationships/image" Target="../media/image33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27695" y="1762296"/>
            <a:ext cx="12531605" cy="6789037"/>
            <a:chOff x="0" y="0"/>
            <a:chExt cx="3300505" cy="17880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00505" cy="1788059"/>
            </a:xfrm>
            <a:custGeom>
              <a:avLst/>
              <a:gdLst/>
              <a:ahLst/>
              <a:cxnLst/>
              <a:rect l="l" t="t" r="r" b="b"/>
              <a:pathLst>
                <a:path w="3300505" h="1788059">
                  <a:moveTo>
                    <a:pt x="0" y="0"/>
                  </a:moveTo>
                  <a:lnTo>
                    <a:pt x="3300505" y="0"/>
                  </a:lnTo>
                  <a:lnTo>
                    <a:pt x="3300505" y="1788059"/>
                  </a:lnTo>
                  <a:lnTo>
                    <a:pt x="0" y="1788059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00505" cy="1826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2146183"/>
            <a:ext cx="7794070" cy="6021263"/>
            <a:chOff x="0" y="0"/>
            <a:chExt cx="1207505" cy="9328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7505" cy="932851"/>
            </a:xfrm>
            <a:custGeom>
              <a:avLst/>
              <a:gdLst/>
              <a:ahLst/>
              <a:cxnLst/>
              <a:rect l="l" t="t" r="r" b="b"/>
              <a:pathLst>
                <a:path w="1207505" h="932851">
                  <a:moveTo>
                    <a:pt x="0" y="0"/>
                  </a:moveTo>
                  <a:lnTo>
                    <a:pt x="1207505" y="0"/>
                  </a:lnTo>
                  <a:lnTo>
                    <a:pt x="1207505" y="932851"/>
                  </a:lnTo>
                  <a:lnTo>
                    <a:pt x="0" y="932851"/>
                  </a:lnTo>
                  <a:close/>
                </a:path>
              </a:pathLst>
            </a:custGeom>
            <a:blipFill>
              <a:blip r:embed="rId4"/>
              <a:stretch>
                <a:fillRect l="-8278" r="-767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2123524" y="7253948"/>
            <a:ext cx="3815835" cy="667547"/>
            <a:chOff x="0" y="0"/>
            <a:chExt cx="1004993" cy="1758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4994" cy="175815"/>
            </a:xfrm>
            <a:custGeom>
              <a:avLst/>
              <a:gdLst/>
              <a:ahLst/>
              <a:cxnLst/>
              <a:rect l="l" t="t" r="r" b="b"/>
              <a:pathLst>
                <a:path w="1004994" h="175815">
                  <a:moveTo>
                    <a:pt x="0" y="0"/>
                  </a:moveTo>
                  <a:lnTo>
                    <a:pt x="1004994" y="0"/>
                  </a:lnTo>
                  <a:lnTo>
                    <a:pt x="1004994" y="175815"/>
                  </a:lnTo>
                  <a:lnTo>
                    <a:pt x="0" y="175815"/>
                  </a:lnTo>
                  <a:close/>
                </a:path>
              </a:pathLst>
            </a:custGeom>
            <a:solidFill>
              <a:srgbClr val="B6894E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04993" cy="213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3424" y="6536870"/>
            <a:ext cx="7568542" cy="2721430"/>
            <a:chOff x="0" y="0"/>
            <a:chExt cx="2163868" cy="7780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63869" cy="778065"/>
            </a:xfrm>
            <a:custGeom>
              <a:avLst/>
              <a:gdLst/>
              <a:ahLst/>
              <a:cxnLst/>
              <a:rect l="l" t="t" r="r" b="b"/>
              <a:pathLst>
                <a:path w="2163869" h="778065">
                  <a:moveTo>
                    <a:pt x="0" y="0"/>
                  </a:moveTo>
                  <a:lnTo>
                    <a:pt x="2163869" y="0"/>
                  </a:lnTo>
                  <a:lnTo>
                    <a:pt x="2163869" y="778065"/>
                  </a:lnTo>
                  <a:lnTo>
                    <a:pt x="0" y="778065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163868" cy="816165"/>
            </a:xfrm>
            <a:prstGeom prst="rect">
              <a:avLst/>
            </a:prstGeom>
          </p:spPr>
          <p:txBody>
            <a:bodyPr lIns="46797" tIns="46797" rIns="46797" bIns="46797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1778" y="6765240"/>
            <a:ext cx="2264690" cy="226469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58957" t="-153041" r="-269110" b="-32158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3595350" y="6765240"/>
            <a:ext cx="2264690" cy="22646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78821" t="-160179" r="-253473" b="-9446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028921" y="6765240"/>
            <a:ext cx="2264690" cy="226469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86562" t="-30996" r="-30311" b="-13496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42646" y="7431217"/>
            <a:ext cx="495298" cy="335564"/>
          </a:xfrm>
          <a:custGeom>
            <a:avLst/>
            <a:gdLst/>
            <a:ahLst/>
            <a:cxnLst/>
            <a:rect l="l" t="t" r="r" b="b"/>
            <a:pathLst>
              <a:path w="495298" h="335564">
                <a:moveTo>
                  <a:pt x="0" y="0"/>
                </a:moveTo>
                <a:lnTo>
                  <a:pt x="495297" y="0"/>
                </a:lnTo>
                <a:lnTo>
                  <a:pt x="495297" y="335564"/>
                </a:lnTo>
                <a:lnTo>
                  <a:pt x="0" y="3355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AutoShape 22"/>
          <p:cNvSpPr/>
          <p:nvPr/>
        </p:nvSpPr>
        <p:spPr>
          <a:xfrm>
            <a:off x="9144000" y="6079013"/>
            <a:ext cx="426443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23" name="TextBox 23"/>
          <p:cNvSpPr txBox="1"/>
          <p:nvPr/>
        </p:nvSpPr>
        <p:spPr>
          <a:xfrm>
            <a:off x="12123524" y="7370562"/>
            <a:ext cx="3088060" cy="396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108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Our Journey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4000" y="5388203"/>
            <a:ext cx="6293943" cy="57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59"/>
              </a:lnSpc>
              <a:spcBef>
                <a:spcPct val="0"/>
              </a:spcBef>
            </a:pPr>
            <a:r>
              <a:rPr lang="en-US" sz="2899" b="1" spc="130">
                <a:solidFill>
                  <a:srgbClr val="FFFFFF"/>
                </a:solidFill>
                <a:latin typeface="Agrandir Bold"/>
                <a:ea typeface="Agrandir Bold"/>
                <a:cs typeface="Agrandir Bold"/>
                <a:sym typeface="Agrandir Bold"/>
              </a:rPr>
              <a:t>Empowering Farmers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24950" y="3648530"/>
            <a:ext cx="8134350" cy="164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439"/>
              </a:lnSpc>
              <a:spcBef>
                <a:spcPct val="0"/>
              </a:spcBef>
            </a:pPr>
            <a:r>
              <a:rPr lang="en-US" sz="9600" spc="345">
                <a:solidFill>
                  <a:srgbClr val="B6894E"/>
                </a:solidFill>
                <a:latin typeface="Anton"/>
                <a:ea typeface="Anton"/>
                <a:cs typeface="Anton"/>
                <a:sym typeface="Anton"/>
              </a:rPr>
              <a:t>PLANTRICH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97242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36910" y="1044913"/>
            <a:ext cx="1722791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95657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786306" y="8902065"/>
            <a:ext cx="1472994" cy="35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6461272-A8FB-8543-70CD-403F8D696A03}"/>
              </a:ext>
            </a:extLst>
          </p:cNvPr>
          <p:cNvSpPr/>
          <p:nvPr/>
        </p:nvSpPr>
        <p:spPr>
          <a:xfrm>
            <a:off x="6998035" y="1041790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Home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4808" y="2102158"/>
            <a:ext cx="14584854" cy="6103334"/>
            <a:chOff x="0" y="0"/>
            <a:chExt cx="3841279" cy="16074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1279" cy="1607462"/>
            </a:xfrm>
            <a:custGeom>
              <a:avLst/>
              <a:gdLst/>
              <a:ahLst/>
              <a:cxnLst/>
              <a:rect l="l" t="t" r="r" b="b"/>
              <a:pathLst>
                <a:path w="3841279" h="1607462">
                  <a:moveTo>
                    <a:pt x="0" y="0"/>
                  </a:moveTo>
                  <a:lnTo>
                    <a:pt x="3841279" y="0"/>
                  </a:lnTo>
                  <a:lnTo>
                    <a:pt x="3841279" y="1607462"/>
                  </a:lnTo>
                  <a:lnTo>
                    <a:pt x="0" y="1607462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41279" cy="1645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72301" y="6491480"/>
            <a:ext cx="7717362" cy="3249120"/>
            <a:chOff x="0" y="0"/>
            <a:chExt cx="10289816" cy="433216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289816" cy="4332160"/>
              <a:chOff x="0" y="0"/>
              <a:chExt cx="2704945" cy="113882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04945" cy="1138820"/>
              </a:xfrm>
              <a:custGeom>
                <a:avLst/>
                <a:gdLst/>
                <a:ahLst/>
                <a:cxnLst/>
                <a:rect l="l" t="t" r="r" b="b"/>
                <a:pathLst>
                  <a:path w="2704945" h="1138820">
                    <a:moveTo>
                      <a:pt x="0" y="0"/>
                    </a:moveTo>
                    <a:lnTo>
                      <a:pt x="2704945" y="0"/>
                    </a:lnTo>
                    <a:lnTo>
                      <a:pt x="2704945" y="1138820"/>
                    </a:lnTo>
                    <a:lnTo>
                      <a:pt x="0" y="1138820"/>
                    </a:lnTo>
                    <a:close/>
                  </a:path>
                </a:pathLst>
              </a:custGeom>
              <a:solidFill>
                <a:srgbClr val="64341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04945" cy="1176920"/>
              </a:xfrm>
              <a:prstGeom prst="rect">
                <a:avLst/>
              </a:prstGeom>
            </p:spPr>
            <p:txBody>
              <a:bodyPr lIns="46797" tIns="46797" rIns="46797" bIns="46797" rtlCol="0" anchor="ctr"/>
              <a:lstStyle/>
              <a:p>
                <a:pPr algn="ctr">
                  <a:lnSpc>
                    <a:spcPts val="293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372597" y="210531"/>
              <a:ext cx="4611568" cy="3911098"/>
              <a:chOff x="0" y="0"/>
              <a:chExt cx="1521793" cy="129064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21793" cy="1290642"/>
              </a:xfrm>
              <a:custGeom>
                <a:avLst/>
                <a:gdLst/>
                <a:ahLst/>
                <a:cxnLst/>
                <a:rect l="l" t="t" r="r" b="b"/>
                <a:pathLst>
                  <a:path w="1521793" h="1290642">
                    <a:moveTo>
                      <a:pt x="0" y="0"/>
                    </a:moveTo>
                    <a:lnTo>
                      <a:pt x="1521793" y="0"/>
                    </a:lnTo>
                    <a:lnTo>
                      <a:pt x="1521793" y="1290642"/>
                    </a:lnTo>
                    <a:lnTo>
                      <a:pt x="0" y="1290642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5387" r="-25387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305650" y="210531"/>
              <a:ext cx="4611568" cy="3911098"/>
              <a:chOff x="0" y="0"/>
              <a:chExt cx="1521793" cy="129064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21793" cy="1290642"/>
              </a:xfrm>
              <a:custGeom>
                <a:avLst/>
                <a:gdLst/>
                <a:ahLst/>
                <a:cxnLst/>
                <a:rect l="l" t="t" r="r" b="b"/>
                <a:pathLst>
                  <a:path w="1521793" h="1290642">
                    <a:moveTo>
                      <a:pt x="0" y="0"/>
                    </a:moveTo>
                    <a:lnTo>
                      <a:pt x="1521793" y="0"/>
                    </a:lnTo>
                    <a:lnTo>
                      <a:pt x="1521793" y="1290642"/>
                    </a:lnTo>
                    <a:lnTo>
                      <a:pt x="0" y="1290642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57686" t="-61885" r="-48386"/>
                </a:stretch>
              </a:blip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97242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786306" y="8902065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4864" y="2612154"/>
            <a:ext cx="13344744" cy="82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9E9E9"/>
                </a:solidFill>
                <a:latin typeface="Anton"/>
                <a:ea typeface="Anton"/>
                <a:cs typeface="Anton"/>
                <a:sym typeface="Anton"/>
              </a:rPr>
              <a:t>Systems and ERP Integration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24864" y="4021457"/>
            <a:ext cx="12030074" cy="207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nventory Management: </a:t>
            </a: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Real-time tracking of raw materials and finished goods.</a:t>
            </a:r>
          </a:p>
          <a:p>
            <a:pPr algn="l">
              <a:lnSpc>
                <a:spcPts val="422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Quality Control:</a:t>
            </a: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Automated monitoring to ensure product standards. </a:t>
            </a:r>
          </a:p>
          <a:p>
            <a:pPr algn="l">
              <a:lnSpc>
                <a:spcPts val="422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Supply Chain Management</a:t>
            </a: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: Efficient coordination from sourcing to distribution. </a:t>
            </a:r>
          </a:p>
          <a:p>
            <a:pPr marL="0" lvl="0" indent="0" algn="l">
              <a:lnSpc>
                <a:spcPts val="422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Customer Relationship Management (CRM):</a:t>
            </a: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Maintains client interactions and feedback.</a:t>
            </a:r>
          </a:p>
        </p:txBody>
      </p:sp>
      <p:sp>
        <p:nvSpPr>
          <p:cNvPr id="21" name="Freeform 21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AutoShape 22"/>
          <p:cNvSpPr/>
          <p:nvPr/>
        </p:nvSpPr>
        <p:spPr>
          <a:xfrm flipV="1">
            <a:off x="1624864" y="3792857"/>
            <a:ext cx="70873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137CB01-1025-E313-C9CC-7E9B79A563EE}"/>
              </a:ext>
            </a:extLst>
          </p:cNvPr>
          <p:cNvSpPr/>
          <p:nvPr/>
        </p:nvSpPr>
        <p:spPr>
          <a:xfrm>
            <a:off x="10070235" y="1023787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Service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160" y="7942522"/>
            <a:ext cx="18292160" cy="2344478"/>
            <a:chOff x="0" y="0"/>
            <a:chExt cx="4817688" cy="6174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7688" cy="617476"/>
            </a:xfrm>
            <a:custGeom>
              <a:avLst/>
              <a:gdLst/>
              <a:ahLst/>
              <a:cxnLst/>
              <a:rect l="l" t="t" r="r" b="b"/>
              <a:pathLst>
                <a:path w="4817688" h="617476">
                  <a:moveTo>
                    <a:pt x="0" y="0"/>
                  </a:moveTo>
                  <a:lnTo>
                    <a:pt x="4817688" y="0"/>
                  </a:lnTo>
                  <a:lnTo>
                    <a:pt x="4817688" y="617476"/>
                  </a:lnTo>
                  <a:lnTo>
                    <a:pt x="0" y="617476"/>
                  </a:lnTo>
                  <a:close/>
                </a:path>
              </a:pathLst>
            </a:custGeom>
            <a:solidFill>
              <a:srgbClr val="B6894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7688" cy="65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3134407"/>
            <a:ext cx="5391205" cy="4005998"/>
            <a:chOff x="0" y="0"/>
            <a:chExt cx="1419906" cy="10550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9906" cy="1055078"/>
            </a:xfrm>
            <a:custGeom>
              <a:avLst/>
              <a:gdLst/>
              <a:ahLst/>
              <a:cxnLst/>
              <a:rect l="l" t="t" r="r" b="b"/>
              <a:pathLst>
                <a:path w="1419906" h="1055078">
                  <a:moveTo>
                    <a:pt x="0" y="0"/>
                  </a:moveTo>
                  <a:lnTo>
                    <a:pt x="1419906" y="0"/>
                  </a:lnTo>
                  <a:lnTo>
                    <a:pt x="1419906" y="1055078"/>
                  </a:lnTo>
                  <a:lnTo>
                    <a:pt x="0" y="1055078"/>
                  </a:lnTo>
                  <a:close/>
                </a:path>
              </a:pathLst>
            </a:custGeom>
            <a:solidFill>
              <a:srgbClr val="4B573E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19906" cy="1093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877188" y="2075804"/>
            <a:ext cx="10533624" cy="82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</a:pPr>
            <a:r>
              <a:rPr lang="en-US" sz="4800" spc="96">
                <a:solidFill>
                  <a:srgbClr val="4B573E"/>
                </a:solidFill>
                <a:latin typeface="Anton"/>
                <a:ea typeface="Anton"/>
                <a:cs typeface="Anton"/>
                <a:sym typeface="Anton"/>
              </a:rPr>
              <a:t>FIND US ON !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750463" y="3902856"/>
            <a:ext cx="4859442" cy="3901603"/>
            <a:chOff x="0" y="0"/>
            <a:chExt cx="7467600" cy="59956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4"/>
              <a:stretch>
                <a:fillRect t="-9300" b="-9300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6419905" y="8958966"/>
            <a:ext cx="5189999" cy="916781"/>
            <a:chOff x="0" y="0"/>
            <a:chExt cx="6919999" cy="1222374"/>
          </a:xfrm>
        </p:grpSpPr>
        <p:sp>
          <p:nvSpPr>
            <p:cNvPr id="17" name="Freeform 17"/>
            <p:cNvSpPr/>
            <p:nvPr/>
          </p:nvSpPr>
          <p:spPr>
            <a:xfrm>
              <a:off x="5807224" y="109600"/>
              <a:ext cx="1112774" cy="1112774"/>
            </a:xfrm>
            <a:custGeom>
              <a:avLst/>
              <a:gdLst/>
              <a:ahLst/>
              <a:cxnLst/>
              <a:rect l="l" t="t" r="r" b="b"/>
              <a:pathLst>
                <a:path w="1112774" h="1112774">
                  <a:moveTo>
                    <a:pt x="0" y="0"/>
                  </a:moveTo>
                  <a:lnTo>
                    <a:pt x="1112775" y="0"/>
                  </a:lnTo>
                  <a:lnTo>
                    <a:pt x="1112775" y="1112774"/>
                  </a:lnTo>
                  <a:lnTo>
                    <a:pt x="0" y="1112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506672" y="109600"/>
              <a:ext cx="1112774" cy="1112774"/>
            </a:xfrm>
            <a:custGeom>
              <a:avLst/>
              <a:gdLst/>
              <a:ahLst/>
              <a:cxnLst/>
              <a:rect l="l" t="t" r="r" b="b"/>
              <a:pathLst>
                <a:path w="1112774" h="1112774">
                  <a:moveTo>
                    <a:pt x="0" y="0"/>
                  </a:moveTo>
                  <a:lnTo>
                    <a:pt x="1112774" y="0"/>
                  </a:lnTo>
                  <a:lnTo>
                    <a:pt x="1112774" y="1112774"/>
                  </a:lnTo>
                  <a:lnTo>
                    <a:pt x="0" y="1112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222374" cy="1222374"/>
            </a:xfrm>
            <a:custGeom>
              <a:avLst/>
              <a:gdLst/>
              <a:ahLst/>
              <a:cxnLst/>
              <a:rect l="l" t="t" r="r" b="b"/>
              <a:pathLst>
                <a:path w="1222374" h="1222374">
                  <a:moveTo>
                    <a:pt x="0" y="0"/>
                  </a:moveTo>
                  <a:lnTo>
                    <a:pt x="1222374" y="0"/>
                  </a:lnTo>
                  <a:lnTo>
                    <a:pt x="1222374" y="1222374"/>
                  </a:lnTo>
                  <a:lnTo>
                    <a:pt x="0" y="122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387527" y="109600"/>
              <a:ext cx="1112774" cy="1112774"/>
            </a:xfrm>
            <a:custGeom>
              <a:avLst/>
              <a:gdLst/>
              <a:ahLst/>
              <a:cxnLst/>
              <a:rect l="l" t="t" r="r" b="b"/>
              <a:pathLst>
                <a:path w="1112774" h="1112774">
                  <a:moveTo>
                    <a:pt x="0" y="0"/>
                  </a:moveTo>
                  <a:lnTo>
                    <a:pt x="1112774" y="0"/>
                  </a:lnTo>
                  <a:lnTo>
                    <a:pt x="1112774" y="1112774"/>
                  </a:lnTo>
                  <a:lnTo>
                    <a:pt x="0" y="1112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954229" y="93876"/>
              <a:ext cx="1128498" cy="1128498"/>
            </a:xfrm>
            <a:custGeom>
              <a:avLst/>
              <a:gdLst/>
              <a:ahLst/>
              <a:cxnLst/>
              <a:rect l="l" t="t" r="r" b="b"/>
              <a:pathLst>
                <a:path w="1128498" h="1128498">
                  <a:moveTo>
                    <a:pt x="0" y="0"/>
                  </a:moveTo>
                  <a:lnTo>
                    <a:pt x="1128498" y="0"/>
                  </a:lnTo>
                  <a:lnTo>
                    <a:pt x="1128498" y="1128498"/>
                  </a:lnTo>
                  <a:lnTo>
                    <a:pt x="0" y="1128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2107343" y="5321613"/>
            <a:ext cx="4813771" cy="1818792"/>
            <a:chOff x="0" y="0"/>
            <a:chExt cx="6418362" cy="242505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6418362" cy="2425056"/>
              <a:chOff x="0" y="0"/>
              <a:chExt cx="1025751" cy="38756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025751" cy="387561"/>
              </a:xfrm>
              <a:custGeom>
                <a:avLst/>
                <a:gdLst/>
                <a:ahLst/>
                <a:cxnLst/>
                <a:rect l="l" t="t" r="r" b="b"/>
                <a:pathLst>
                  <a:path w="1025751" h="387561">
                    <a:moveTo>
                      <a:pt x="0" y="0"/>
                    </a:moveTo>
                    <a:lnTo>
                      <a:pt x="1025751" y="0"/>
                    </a:lnTo>
                    <a:lnTo>
                      <a:pt x="1025751" y="387561"/>
                    </a:lnTo>
                    <a:lnTo>
                      <a:pt x="0" y="387561"/>
                    </a:lnTo>
                    <a:close/>
                  </a:path>
                </a:pathLst>
              </a:custGeom>
              <a:solidFill>
                <a:srgbClr val="4B573E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025751" cy="4256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469160" y="460793"/>
              <a:ext cx="4194947" cy="1805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3"/>
                </a:lnSpc>
              </a:pPr>
              <a:r>
                <a:rPr lang="en-US" sz="2595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+91 481 2371877</a:t>
              </a:r>
            </a:p>
            <a:p>
              <a:pPr algn="ctr">
                <a:lnSpc>
                  <a:spcPts val="3633"/>
                </a:lnSpc>
              </a:pPr>
              <a:r>
                <a:rPr lang="en-US" sz="2595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+91 9495592260</a:t>
              </a:r>
            </a:p>
            <a:p>
              <a:pPr marL="0" lvl="0" indent="0" algn="ctr">
                <a:lnSpc>
                  <a:spcPts val="3633"/>
                </a:lnSpc>
                <a:spcBef>
                  <a:spcPct val="0"/>
                </a:spcBef>
              </a:pPr>
              <a:r>
                <a:rPr lang="en-US" sz="2595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+91 9846524151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317575" y="957089"/>
              <a:ext cx="1151584" cy="1151584"/>
            </a:xfrm>
            <a:custGeom>
              <a:avLst/>
              <a:gdLst/>
              <a:ahLst/>
              <a:cxnLst/>
              <a:rect l="l" t="t" r="r" b="b"/>
              <a:pathLst>
                <a:path w="1151584" h="1151584">
                  <a:moveTo>
                    <a:pt x="0" y="0"/>
                  </a:moveTo>
                  <a:lnTo>
                    <a:pt x="1151585" y="0"/>
                  </a:lnTo>
                  <a:lnTo>
                    <a:pt x="1151585" y="1151584"/>
                  </a:lnTo>
                  <a:lnTo>
                    <a:pt x="0" y="1151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597242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136910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125134" y="9220200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Page 11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907441" y="6412738"/>
            <a:ext cx="2545485" cy="72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endParaRPr/>
          </a:p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www.plantrich.com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2113780" y="3134407"/>
            <a:ext cx="4807335" cy="1375574"/>
            <a:chOff x="0" y="0"/>
            <a:chExt cx="1266129" cy="36229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66129" cy="362291"/>
            </a:xfrm>
            <a:custGeom>
              <a:avLst/>
              <a:gdLst/>
              <a:ahLst/>
              <a:cxnLst/>
              <a:rect l="l" t="t" r="r" b="b"/>
              <a:pathLst>
                <a:path w="1266129" h="362291">
                  <a:moveTo>
                    <a:pt x="0" y="0"/>
                  </a:moveTo>
                  <a:lnTo>
                    <a:pt x="1266129" y="0"/>
                  </a:lnTo>
                  <a:lnTo>
                    <a:pt x="1266129" y="362291"/>
                  </a:lnTo>
                  <a:lnTo>
                    <a:pt x="0" y="362291"/>
                  </a:lnTo>
                  <a:close/>
                </a:path>
              </a:pathLst>
            </a:custGeom>
            <a:solidFill>
              <a:srgbClr val="4B573E"/>
            </a:solidFill>
            <a:ln cap="sq">
              <a:noFill/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266129" cy="400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2261829" y="3472804"/>
            <a:ext cx="698779" cy="698779"/>
          </a:xfrm>
          <a:custGeom>
            <a:avLst/>
            <a:gdLst/>
            <a:ahLst/>
            <a:cxnLst/>
            <a:rect l="l" t="t" r="r" b="b"/>
            <a:pathLst>
              <a:path w="698779" h="698779">
                <a:moveTo>
                  <a:pt x="0" y="0"/>
                </a:moveTo>
                <a:lnTo>
                  <a:pt x="698779" y="0"/>
                </a:lnTo>
                <a:lnTo>
                  <a:pt x="698779" y="698779"/>
                </a:lnTo>
                <a:lnTo>
                  <a:pt x="0" y="6987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3332083" y="3096307"/>
            <a:ext cx="3486198" cy="184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endParaRPr/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marketing@plantrich.com</a:t>
            </a:r>
          </a:p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biju@plantrich.com</a:t>
            </a:r>
          </a:p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7212511" y="4340207"/>
            <a:ext cx="1379553" cy="1379553"/>
          </a:xfrm>
          <a:custGeom>
            <a:avLst/>
            <a:gdLst/>
            <a:ahLst/>
            <a:cxnLst/>
            <a:rect l="l" t="t" r="r" b="b"/>
            <a:pathLst>
              <a:path w="1379553" h="1379553">
                <a:moveTo>
                  <a:pt x="0" y="0"/>
                </a:moveTo>
                <a:lnTo>
                  <a:pt x="1379553" y="0"/>
                </a:lnTo>
                <a:lnTo>
                  <a:pt x="1379553" y="1379552"/>
                </a:lnTo>
                <a:lnTo>
                  <a:pt x="0" y="13795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  <p:sp>
        <p:nvSpPr>
          <p:cNvPr id="40" name="Freeform 40"/>
          <p:cNvSpPr/>
          <p:nvPr/>
        </p:nvSpPr>
        <p:spPr>
          <a:xfrm>
            <a:off x="9751706" y="4340207"/>
            <a:ext cx="1313390" cy="1313390"/>
          </a:xfrm>
          <a:custGeom>
            <a:avLst/>
            <a:gdLst/>
            <a:ahLst/>
            <a:cxnLst/>
            <a:rect l="l" t="t" r="r" b="b"/>
            <a:pathLst>
              <a:path w="1313390" h="1313390">
                <a:moveTo>
                  <a:pt x="0" y="0"/>
                </a:moveTo>
                <a:lnTo>
                  <a:pt x="1313390" y="0"/>
                </a:lnTo>
                <a:lnTo>
                  <a:pt x="1313390" y="1313389"/>
                </a:lnTo>
                <a:lnTo>
                  <a:pt x="0" y="131338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</p:sp>
      <p:sp>
        <p:nvSpPr>
          <p:cNvPr id="41" name="TextBox 41"/>
          <p:cNvSpPr txBox="1"/>
          <p:nvPr/>
        </p:nvSpPr>
        <p:spPr>
          <a:xfrm>
            <a:off x="7212511" y="5815557"/>
            <a:ext cx="1379553" cy="28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Coffee Profile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811635" y="5815557"/>
            <a:ext cx="1259694" cy="28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4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Spice Profile</a:t>
            </a:r>
          </a:p>
        </p:txBody>
      </p:sp>
      <p:sp>
        <p:nvSpPr>
          <p:cNvPr id="43" name="Freeform 43"/>
          <p:cNvSpPr/>
          <p:nvPr/>
        </p:nvSpPr>
        <p:spPr>
          <a:xfrm>
            <a:off x="1190227" y="3485568"/>
            <a:ext cx="686619" cy="686619"/>
          </a:xfrm>
          <a:custGeom>
            <a:avLst/>
            <a:gdLst/>
            <a:ahLst/>
            <a:cxnLst/>
            <a:rect l="l" t="t" r="r" b="b"/>
            <a:pathLst>
              <a:path w="686619" h="686619">
                <a:moveTo>
                  <a:pt x="0" y="0"/>
                </a:moveTo>
                <a:lnTo>
                  <a:pt x="686619" y="0"/>
                </a:lnTo>
                <a:lnTo>
                  <a:pt x="686619" y="686619"/>
                </a:lnTo>
                <a:lnTo>
                  <a:pt x="0" y="68661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190227" y="4800190"/>
            <a:ext cx="686619" cy="686619"/>
          </a:xfrm>
          <a:custGeom>
            <a:avLst/>
            <a:gdLst/>
            <a:ahLst/>
            <a:cxnLst/>
            <a:rect l="l" t="t" r="r" b="b"/>
            <a:pathLst>
              <a:path w="686619" h="686619">
                <a:moveTo>
                  <a:pt x="0" y="0"/>
                </a:moveTo>
                <a:lnTo>
                  <a:pt x="686619" y="0"/>
                </a:lnTo>
                <a:lnTo>
                  <a:pt x="686619" y="686620"/>
                </a:lnTo>
                <a:lnTo>
                  <a:pt x="0" y="68662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190227" y="6115460"/>
            <a:ext cx="686619" cy="686619"/>
          </a:xfrm>
          <a:custGeom>
            <a:avLst/>
            <a:gdLst/>
            <a:ahLst/>
            <a:cxnLst/>
            <a:rect l="l" t="t" r="r" b="b"/>
            <a:pathLst>
              <a:path w="686619" h="686619">
                <a:moveTo>
                  <a:pt x="0" y="0"/>
                </a:moveTo>
                <a:lnTo>
                  <a:pt x="686619" y="0"/>
                </a:lnTo>
                <a:lnTo>
                  <a:pt x="686619" y="686619"/>
                </a:lnTo>
                <a:lnTo>
                  <a:pt x="0" y="68661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2307023" y="3514306"/>
            <a:ext cx="4841344" cy="92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Plantrich Agri Tech Pvt Ltd.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Mini Industrial Estate, Manarcadu P.O,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Kottayam - 686019, Kerala, India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47068" y="5057475"/>
            <a:ext cx="4841344" cy="29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Kurianad. Kerala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28700" y="6287982"/>
            <a:ext cx="4841344" cy="29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Andipatti, Tamilnadu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EF2B223-4E01-AD5B-DDFD-3C97AC862A0E}"/>
              </a:ext>
            </a:extLst>
          </p:cNvPr>
          <p:cNvSpPr/>
          <p:nvPr/>
        </p:nvSpPr>
        <p:spPr>
          <a:xfrm>
            <a:off x="11676578" y="1044913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Contact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8103" y="1683692"/>
            <a:ext cx="3576295" cy="6946247"/>
            <a:chOff x="0" y="0"/>
            <a:chExt cx="941905" cy="1829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905" cy="1829464"/>
            </a:xfrm>
            <a:custGeom>
              <a:avLst/>
              <a:gdLst/>
              <a:ahLst/>
              <a:cxnLst/>
              <a:rect l="l" t="t" r="r" b="b"/>
              <a:pathLst>
                <a:path w="941905" h="1829464">
                  <a:moveTo>
                    <a:pt x="0" y="0"/>
                  </a:moveTo>
                  <a:lnTo>
                    <a:pt x="941905" y="0"/>
                  </a:lnTo>
                  <a:lnTo>
                    <a:pt x="941905" y="1829464"/>
                  </a:lnTo>
                  <a:lnTo>
                    <a:pt x="0" y="1829464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905" cy="1867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58409" y="5852415"/>
            <a:ext cx="4113586" cy="3996176"/>
            <a:chOff x="0" y="0"/>
            <a:chExt cx="1083414" cy="1052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3414" cy="1052491"/>
            </a:xfrm>
            <a:custGeom>
              <a:avLst/>
              <a:gdLst/>
              <a:ahLst/>
              <a:cxnLst/>
              <a:rect l="l" t="t" r="r" b="b"/>
              <a:pathLst>
                <a:path w="1083414" h="1052491">
                  <a:moveTo>
                    <a:pt x="0" y="0"/>
                  </a:moveTo>
                  <a:lnTo>
                    <a:pt x="1083414" y="0"/>
                  </a:lnTo>
                  <a:lnTo>
                    <a:pt x="1083414" y="1052491"/>
                  </a:lnTo>
                  <a:lnTo>
                    <a:pt x="0" y="1052491"/>
                  </a:lnTo>
                  <a:close/>
                </a:path>
              </a:pathLst>
            </a:custGeom>
            <a:solidFill>
              <a:srgbClr val="B689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83414" cy="109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58606" y="5852415"/>
            <a:ext cx="4113586" cy="3996176"/>
            <a:chOff x="0" y="0"/>
            <a:chExt cx="1083414" cy="10524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3414" cy="1052491"/>
            </a:xfrm>
            <a:custGeom>
              <a:avLst/>
              <a:gdLst/>
              <a:ahLst/>
              <a:cxnLst/>
              <a:rect l="l" t="t" r="r" b="b"/>
              <a:pathLst>
                <a:path w="1083414" h="1052491">
                  <a:moveTo>
                    <a:pt x="0" y="0"/>
                  </a:moveTo>
                  <a:lnTo>
                    <a:pt x="1083414" y="0"/>
                  </a:lnTo>
                  <a:lnTo>
                    <a:pt x="1083414" y="1052491"/>
                  </a:lnTo>
                  <a:lnTo>
                    <a:pt x="0" y="1052491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83414" cy="109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8803" y="5852415"/>
            <a:ext cx="4113586" cy="3996176"/>
            <a:chOff x="0" y="0"/>
            <a:chExt cx="1083414" cy="1052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83414" cy="1052491"/>
            </a:xfrm>
            <a:custGeom>
              <a:avLst/>
              <a:gdLst/>
              <a:ahLst/>
              <a:cxnLst/>
              <a:rect l="l" t="t" r="r" b="b"/>
              <a:pathLst>
                <a:path w="1083414" h="1052491">
                  <a:moveTo>
                    <a:pt x="0" y="0"/>
                  </a:moveTo>
                  <a:lnTo>
                    <a:pt x="1083414" y="0"/>
                  </a:lnTo>
                  <a:lnTo>
                    <a:pt x="1083414" y="1052491"/>
                  </a:lnTo>
                  <a:lnTo>
                    <a:pt x="0" y="1052491"/>
                  </a:lnTo>
                  <a:close/>
                </a:path>
              </a:pathLst>
            </a:custGeom>
            <a:solidFill>
              <a:srgbClr val="B6894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83414" cy="109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258409" y="1911662"/>
            <a:ext cx="6988850" cy="3931228"/>
            <a:chOff x="0" y="0"/>
            <a:chExt cx="5852160" cy="3291840"/>
          </a:xfrm>
        </p:grpSpPr>
        <p:sp>
          <p:nvSpPr>
            <p:cNvPr id="17" name="Freeform 17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864" r="-1186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6"/>
              <a:stretch>
                <a:fillRect l="-16816" r="-16816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7"/>
              <a:stretch>
                <a:fillRect l="-103803" r="-103803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36910" y="1044913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786306" y="8902065"/>
            <a:ext cx="1472994" cy="35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58803" y="2274975"/>
            <a:ext cx="8299541" cy="82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</a:pPr>
            <a:r>
              <a:rPr lang="en-US" sz="4800" spc="96">
                <a:solidFill>
                  <a:srgbClr val="4B573E"/>
                </a:solidFill>
                <a:latin typeface="Anton"/>
                <a:ea typeface="Anton"/>
                <a:cs typeface="Anton"/>
                <a:sym typeface="Anton"/>
              </a:rPr>
              <a:t>WHO WE ARE?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58803" y="3348421"/>
            <a:ext cx="8611432" cy="221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7373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Established in 1997 and incorporated in 2008, Plantrich Agri Tech Pvt Ltd is a Kerala-based agribusiness dedicated to producing and exporting high-quality organic products. With a presence in over 25 countries, Plantrich specializes in organic spices, coffee,  and herbs, all sourced sustainably from the Western Ghats region.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29442" y="6085371"/>
            <a:ext cx="296382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b="1" spc="13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Quality Policy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496067" y="6742602"/>
            <a:ext cx="3585867" cy="2183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Plantrich upholds top quality standards with certifications like USDA NOP, EU Organic, Fairtrade, Naturland, and Rainforest Alliance, ensuring traceability and compliance through ERP-integrated systems.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33486" y="6085371"/>
            <a:ext cx="296382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b="1" spc="13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Our Mission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000960" y="6809271"/>
            <a:ext cx="3971233" cy="124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Promoting ethical farming, fair trade, and premium organic products to foster environmental stewardship and community development.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37530" y="6085371"/>
            <a:ext cx="296382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b="1" spc="13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Our Vision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24067" y="6809271"/>
            <a:ext cx="3767814" cy="155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7"/>
              </a:lnSpc>
              <a:spcBef>
                <a:spcPct val="0"/>
              </a:spcBef>
            </a:pPr>
            <a:r>
              <a:rPr lang="en-US" sz="179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Plantrich aims to be a global leader in sustainable organic agribusiness, delivering nature’s best while empowering farming communities.</a:t>
            </a:r>
          </a:p>
        </p:txBody>
      </p:sp>
      <p:sp>
        <p:nvSpPr>
          <p:cNvPr id="34" name="AutoShape 34"/>
          <p:cNvSpPr/>
          <p:nvPr/>
        </p:nvSpPr>
        <p:spPr>
          <a:xfrm>
            <a:off x="1596859" y="6637821"/>
            <a:ext cx="36997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5" name="AutoShape 35"/>
          <p:cNvSpPr/>
          <p:nvPr/>
        </p:nvSpPr>
        <p:spPr>
          <a:xfrm>
            <a:off x="6065513" y="6656871"/>
            <a:ext cx="36997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6" name="AutoShape 36"/>
          <p:cNvSpPr/>
          <p:nvPr/>
        </p:nvSpPr>
        <p:spPr>
          <a:xfrm>
            <a:off x="10496067" y="6618771"/>
            <a:ext cx="36997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5393C7-EA8B-8333-C43E-94BF8648EFF4}"/>
              </a:ext>
            </a:extLst>
          </p:cNvPr>
          <p:cNvSpPr/>
          <p:nvPr/>
        </p:nvSpPr>
        <p:spPr>
          <a:xfrm>
            <a:off x="8506427" y="1083034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About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819279"/>
            <a:ext cx="11080920" cy="5610423"/>
            <a:chOff x="0" y="0"/>
            <a:chExt cx="2918432" cy="14776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8432" cy="1477642"/>
            </a:xfrm>
            <a:custGeom>
              <a:avLst/>
              <a:gdLst/>
              <a:ahLst/>
              <a:cxnLst/>
              <a:rect l="l" t="t" r="r" b="b"/>
              <a:pathLst>
                <a:path w="2918432" h="1477642">
                  <a:moveTo>
                    <a:pt x="0" y="0"/>
                  </a:moveTo>
                  <a:lnTo>
                    <a:pt x="2918432" y="0"/>
                  </a:lnTo>
                  <a:lnTo>
                    <a:pt x="2918432" y="1477642"/>
                  </a:lnTo>
                  <a:lnTo>
                    <a:pt x="0" y="1477642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18432" cy="1515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09620" y="4383925"/>
            <a:ext cx="5802557" cy="3648358"/>
          </a:xfrm>
          <a:custGeom>
            <a:avLst/>
            <a:gdLst/>
            <a:ahLst/>
            <a:cxnLst/>
            <a:rect l="l" t="t" r="r" b="b"/>
            <a:pathLst>
              <a:path w="5802557" h="3648358">
                <a:moveTo>
                  <a:pt x="0" y="0"/>
                </a:moveTo>
                <a:lnTo>
                  <a:pt x="5802557" y="0"/>
                </a:lnTo>
                <a:lnTo>
                  <a:pt x="5802557" y="3648357"/>
                </a:lnTo>
                <a:lnTo>
                  <a:pt x="0" y="36483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14204" y="3072209"/>
            <a:ext cx="682698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</a:pPr>
            <a:r>
              <a:rPr lang="en-US" sz="4800" spc="96">
                <a:solidFill>
                  <a:srgbClr val="E9E9E9"/>
                </a:solidFill>
                <a:latin typeface="Anton"/>
                <a:ea typeface="Anton"/>
                <a:cs typeface="Anton"/>
                <a:sym typeface="Anton"/>
              </a:rPr>
              <a:t>MILESTONES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9393" y="4164850"/>
            <a:ext cx="11176360" cy="3400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80"/>
              </a:lnSpc>
            </a:pPr>
            <a:r>
              <a:rPr lang="en-US" sz="2635" b="1">
                <a:solidFill>
                  <a:srgbClr val="B689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1997</a:t>
            </a:r>
            <a:r>
              <a:rPr lang="en-US" sz="2635">
                <a:solidFill>
                  <a:srgbClr val="B6894E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6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Company founded in Kerala, India.</a:t>
            </a:r>
          </a:p>
          <a:p>
            <a:pPr algn="just">
              <a:lnSpc>
                <a:spcPts val="5480"/>
              </a:lnSpc>
            </a:pPr>
            <a:r>
              <a:rPr lang="en-US" sz="2635" b="1">
                <a:solidFill>
                  <a:srgbClr val="B689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2008</a:t>
            </a:r>
            <a:r>
              <a:rPr lang="en-US" sz="2635">
                <a:solidFill>
                  <a:srgbClr val="B6894E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6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Incorporated as Plantrich Agri Tech Private Limited.</a:t>
            </a:r>
          </a:p>
          <a:p>
            <a:pPr algn="just">
              <a:lnSpc>
                <a:spcPts val="5480"/>
              </a:lnSpc>
            </a:pPr>
            <a:r>
              <a:rPr lang="en-US" sz="2635" b="1">
                <a:solidFill>
                  <a:srgbClr val="B689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2015</a:t>
            </a:r>
            <a:r>
              <a:rPr lang="en-US" sz="2635">
                <a:solidFill>
                  <a:srgbClr val="B6894E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6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Achieved significant growth in organic spice exports.</a:t>
            </a:r>
          </a:p>
          <a:p>
            <a:pPr algn="just">
              <a:lnSpc>
                <a:spcPts val="5480"/>
              </a:lnSpc>
            </a:pPr>
            <a:r>
              <a:rPr lang="en-US" sz="2635" b="1">
                <a:solidFill>
                  <a:srgbClr val="B689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2023:</a:t>
            </a:r>
            <a:r>
              <a:rPr lang="en-US" sz="26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Celebrated 25 years of operations, marking a silver jubilee.</a:t>
            </a:r>
          </a:p>
          <a:p>
            <a:pPr marL="0" lvl="0" indent="0" algn="just">
              <a:lnSpc>
                <a:spcPts val="5480"/>
              </a:lnSpc>
            </a:pPr>
            <a:r>
              <a:rPr lang="en-US" sz="2635" b="1">
                <a:solidFill>
                  <a:srgbClr val="B689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2025</a:t>
            </a:r>
            <a:r>
              <a:rPr lang="en-US" sz="2635">
                <a:solidFill>
                  <a:srgbClr val="B6894E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-US" sz="26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Expanded global footprint, exporting to over 25 countries.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36910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86306" y="8902065"/>
            <a:ext cx="1472994" cy="35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03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145865" y="3912314"/>
            <a:ext cx="324259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1D3BFE-2CB5-234F-3933-82658711CECB}"/>
              </a:ext>
            </a:extLst>
          </p:cNvPr>
          <p:cNvSpPr/>
          <p:nvPr/>
        </p:nvSpPr>
        <p:spPr>
          <a:xfrm>
            <a:off x="8506427" y="1083034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About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42765" y="6382021"/>
            <a:ext cx="18985948" cy="2558144"/>
            <a:chOff x="0" y="0"/>
            <a:chExt cx="5000414" cy="673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00415" cy="673750"/>
            </a:xfrm>
            <a:custGeom>
              <a:avLst/>
              <a:gdLst/>
              <a:ahLst/>
              <a:cxnLst/>
              <a:rect l="l" t="t" r="r" b="b"/>
              <a:pathLst>
                <a:path w="5000415" h="673750">
                  <a:moveTo>
                    <a:pt x="0" y="0"/>
                  </a:moveTo>
                  <a:lnTo>
                    <a:pt x="5000415" y="0"/>
                  </a:lnTo>
                  <a:lnTo>
                    <a:pt x="5000415" y="673750"/>
                  </a:lnTo>
                  <a:lnTo>
                    <a:pt x="0" y="67375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00414" cy="71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81618" y="6627527"/>
            <a:ext cx="1776470" cy="2100260"/>
          </a:xfrm>
          <a:custGeom>
            <a:avLst/>
            <a:gdLst/>
            <a:ahLst/>
            <a:cxnLst/>
            <a:rect l="l" t="t" r="r" b="b"/>
            <a:pathLst>
              <a:path w="1776470" h="2100260">
                <a:moveTo>
                  <a:pt x="0" y="0"/>
                </a:moveTo>
                <a:lnTo>
                  <a:pt x="1776470" y="0"/>
                </a:lnTo>
                <a:lnTo>
                  <a:pt x="1776470" y="2100260"/>
                </a:lnTo>
                <a:lnTo>
                  <a:pt x="0" y="2100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59257" y="6662161"/>
            <a:ext cx="2065626" cy="2065626"/>
          </a:xfrm>
          <a:custGeom>
            <a:avLst/>
            <a:gdLst/>
            <a:ahLst/>
            <a:cxnLst/>
            <a:rect l="l" t="t" r="r" b="b"/>
            <a:pathLst>
              <a:path w="2065626" h="2065626">
                <a:moveTo>
                  <a:pt x="0" y="0"/>
                </a:moveTo>
                <a:lnTo>
                  <a:pt x="2065625" y="0"/>
                </a:lnTo>
                <a:lnTo>
                  <a:pt x="2065625" y="2065626"/>
                </a:lnTo>
                <a:lnTo>
                  <a:pt x="0" y="2065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56117" y="6627527"/>
            <a:ext cx="1881426" cy="2100260"/>
          </a:xfrm>
          <a:custGeom>
            <a:avLst/>
            <a:gdLst/>
            <a:ahLst/>
            <a:cxnLst/>
            <a:rect l="l" t="t" r="r" b="b"/>
            <a:pathLst>
              <a:path w="1881426" h="2100260">
                <a:moveTo>
                  <a:pt x="0" y="0"/>
                </a:moveTo>
                <a:lnTo>
                  <a:pt x="1881427" y="0"/>
                </a:lnTo>
                <a:lnTo>
                  <a:pt x="1881427" y="2100260"/>
                </a:lnTo>
                <a:lnTo>
                  <a:pt x="0" y="2100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9224" r="-511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42684" y="6662161"/>
            <a:ext cx="2065626" cy="2065626"/>
          </a:xfrm>
          <a:custGeom>
            <a:avLst/>
            <a:gdLst/>
            <a:ahLst/>
            <a:cxnLst/>
            <a:rect l="l" t="t" r="r" b="b"/>
            <a:pathLst>
              <a:path w="2065626" h="2065626">
                <a:moveTo>
                  <a:pt x="0" y="0"/>
                </a:moveTo>
                <a:lnTo>
                  <a:pt x="2065626" y="0"/>
                </a:lnTo>
                <a:lnTo>
                  <a:pt x="2065626" y="2065626"/>
                </a:lnTo>
                <a:lnTo>
                  <a:pt x="0" y="20656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13110" y="6627527"/>
            <a:ext cx="2041613" cy="2100260"/>
          </a:xfrm>
          <a:custGeom>
            <a:avLst/>
            <a:gdLst/>
            <a:ahLst/>
            <a:cxnLst/>
            <a:rect l="l" t="t" r="r" b="b"/>
            <a:pathLst>
              <a:path w="2041613" h="2100260">
                <a:moveTo>
                  <a:pt x="0" y="0"/>
                </a:moveTo>
                <a:lnTo>
                  <a:pt x="2041613" y="0"/>
                </a:lnTo>
                <a:lnTo>
                  <a:pt x="2041613" y="2100260"/>
                </a:lnTo>
                <a:lnTo>
                  <a:pt x="0" y="2100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36" r="-143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83348" y="6662161"/>
            <a:ext cx="2423034" cy="2100260"/>
          </a:xfrm>
          <a:custGeom>
            <a:avLst/>
            <a:gdLst/>
            <a:ahLst/>
            <a:cxnLst/>
            <a:rect l="l" t="t" r="r" b="b"/>
            <a:pathLst>
              <a:path w="2423034" h="2100260">
                <a:moveTo>
                  <a:pt x="0" y="0"/>
                </a:moveTo>
                <a:lnTo>
                  <a:pt x="2423034" y="0"/>
                </a:lnTo>
                <a:lnTo>
                  <a:pt x="2423034" y="2100260"/>
                </a:lnTo>
                <a:lnTo>
                  <a:pt x="0" y="2100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80" r="-14037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23956" y="2510153"/>
            <a:ext cx="18288000" cy="1709582"/>
            <a:chOff x="0" y="0"/>
            <a:chExt cx="4816593" cy="4502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450260"/>
            </a:xfrm>
            <a:custGeom>
              <a:avLst/>
              <a:gdLst/>
              <a:ahLst/>
              <a:cxnLst/>
              <a:rect l="l" t="t" r="r" b="b"/>
              <a:pathLst>
                <a:path w="4816592" h="450260">
                  <a:moveTo>
                    <a:pt x="4613392" y="0"/>
                  </a:moveTo>
                  <a:lnTo>
                    <a:pt x="203200" y="0"/>
                  </a:lnTo>
                  <a:lnTo>
                    <a:pt x="0" y="225130"/>
                  </a:lnTo>
                  <a:lnTo>
                    <a:pt x="203200" y="450260"/>
                  </a:lnTo>
                  <a:lnTo>
                    <a:pt x="4613392" y="450260"/>
                  </a:lnTo>
                  <a:lnTo>
                    <a:pt x="4816592" y="225130"/>
                  </a:lnTo>
                  <a:lnTo>
                    <a:pt x="4613392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52400" y="-38100"/>
              <a:ext cx="4511793" cy="488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88959" y="2906773"/>
            <a:ext cx="11737228" cy="82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719"/>
              </a:lnSpc>
            </a:pPr>
            <a:r>
              <a:rPr lang="en-US" sz="4800" spc="96">
                <a:solidFill>
                  <a:srgbClr val="4B573E"/>
                </a:solidFill>
                <a:latin typeface="Anton"/>
                <a:ea typeface="Anton"/>
                <a:cs typeface="Anton"/>
                <a:sym typeface="Anton"/>
              </a:rPr>
              <a:t>ACCREDITATIONS &amp; CERTIFICATIONS, AWARDS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551484" y="4483005"/>
            <a:ext cx="13935386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4B573E"/>
                </a:solidFill>
                <a:latin typeface="Lilita One"/>
                <a:ea typeface="Lilita One"/>
                <a:cs typeface="Lilita One"/>
                <a:sym typeface="Lilita One"/>
              </a:rPr>
              <a:t>Recognized for excellence in organic product exports and sustainable practices.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2537448" y="2510153"/>
            <a:ext cx="5726596" cy="3871868"/>
          </a:xfrm>
          <a:custGeom>
            <a:avLst/>
            <a:gdLst/>
            <a:ahLst/>
            <a:cxnLst/>
            <a:rect l="l" t="t" r="r" b="b"/>
            <a:pathLst>
              <a:path w="5726596" h="3871868">
                <a:moveTo>
                  <a:pt x="0" y="0"/>
                </a:moveTo>
                <a:lnTo>
                  <a:pt x="5726596" y="0"/>
                </a:lnTo>
                <a:lnTo>
                  <a:pt x="5726596" y="3871868"/>
                </a:lnTo>
                <a:lnTo>
                  <a:pt x="0" y="38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535" t="-3602" r="-2535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36910" y="1044913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86306" y="8902065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04</a:t>
            </a:r>
          </a:p>
        </p:txBody>
      </p:sp>
      <p:sp>
        <p:nvSpPr>
          <p:cNvPr id="24" name="AutoShape 24"/>
          <p:cNvSpPr/>
          <p:nvPr/>
        </p:nvSpPr>
        <p:spPr>
          <a:xfrm>
            <a:off x="1188959" y="3727865"/>
            <a:ext cx="10238574" cy="0"/>
          </a:xfrm>
          <a:prstGeom prst="line">
            <a:avLst/>
          </a:prstGeom>
          <a:ln w="38100" cap="flat">
            <a:solidFill>
              <a:srgbClr val="4B573E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371499-1709-027A-A838-9E4B1182F3F6}"/>
              </a:ext>
            </a:extLst>
          </p:cNvPr>
          <p:cNvSpPr/>
          <p:nvPr/>
        </p:nvSpPr>
        <p:spPr>
          <a:xfrm>
            <a:off x="8506427" y="1083034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About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591609"/>
            <a:ext cx="18288000" cy="686922"/>
            <a:chOff x="0" y="0"/>
            <a:chExt cx="4816593" cy="1809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80918"/>
            </a:xfrm>
            <a:custGeom>
              <a:avLst/>
              <a:gdLst/>
              <a:ahLst/>
              <a:cxnLst/>
              <a:rect l="l" t="t" r="r" b="b"/>
              <a:pathLst>
                <a:path w="4816592" h="180918">
                  <a:moveTo>
                    <a:pt x="0" y="0"/>
                  </a:moveTo>
                  <a:lnTo>
                    <a:pt x="4816592" y="0"/>
                  </a:lnTo>
                  <a:lnTo>
                    <a:pt x="4816592" y="180918"/>
                  </a:lnTo>
                  <a:lnTo>
                    <a:pt x="0" y="180918"/>
                  </a:lnTo>
                  <a:close/>
                </a:path>
              </a:pathLst>
            </a:custGeom>
            <a:solidFill>
              <a:srgbClr val="B6894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19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911085" y="6605507"/>
            <a:ext cx="6376915" cy="2334658"/>
            <a:chOff x="0" y="0"/>
            <a:chExt cx="1679517" cy="6148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9517" cy="614889"/>
            </a:xfrm>
            <a:custGeom>
              <a:avLst/>
              <a:gdLst/>
              <a:ahLst/>
              <a:cxnLst/>
              <a:rect l="l" t="t" r="r" b="b"/>
              <a:pathLst>
                <a:path w="1679517" h="614889">
                  <a:moveTo>
                    <a:pt x="0" y="0"/>
                  </a:moveTo>
                  <a:lnTo>
                    <a:pt x="1679517" y="0"/>
                  </a:lnTo>
                  <a:lnTo>
                    <a:pt x="1679517" y="614889"/>
                  </a:lnTo>
                  <a:lnTo>
                    <a:pt x="0" y="614889"/>
                  </a:lnTo>
                  <a:close/>
                </a:path>
              </a:pathLst>
            </a:custGeom>
            <a:solidFill>
              <a:srgbClr val="93A18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79517" cy="652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31588" y="2167561"/>
            <a:ext cx="6955377" cy="4015294"/>
            <a:chOff x="0" y="0"/>
            <a:chExt cx="1831869" cy="10575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31869" cy="1057526"/>
            </a:xfrm>
            <a:custGeom>
              <a:avLst/>
              <a:gdLst/>
              <a:ahLst/>
              <a:cxnLst/>
              <a:rect l="l" t="t" r="r" b="b"/>
              <a:pathLst>
                <a:path w="1831869" h="1057526">
                  <a:moveTo>
                    <a:pt x="0" y="0"/>
                  </a:moveTo>
                  <a:lnTo>
                    <a:pt x="1831869" y="0"/>
                  </a:lnTo>
                  <a:lnTo>
                    <a:pt x="1831869" y="1057526"/>
                  </a:lnTo>
                  <a:lnTo>
                    <a:pt x="0" y="1057526"/>
                  </a:lnTo>
                  <a:close/>
                </a:path>
              </a:pathLst>
            </a:custGeom>
            <a:solidFill>
              <a:srgbClr val="4B573E">
                <a:alpha val="7764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31869" cy="1095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4519" y="2573333"/>
            <a:ext cx="3126770" cy="3920605"/>
            <a:chOff x="0" y="0"/>
            <a:chExt cx="484419" cy="6074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4418" cy="607404"/>
            </a:xfrm>
            <a:custGeom>
              <a:avLst/>
              <a:gdLst/>
              <a:ahLst/>
              <a:cxnLst/>
              <a:rect l="l" t="t" r="r" b="b"/>
              <a:pathLst>
                <a:path w="484418" h="607404">
                  <a:moveTo>
                    <a:pt x="0" y="0"/>
                  </a:moveTo>
                  <a:lnTo>
                    <a:pt x="484418" y="0"/>
                  </a:lnTo>
                  <a:lnTo>
                    <a:pt x="484418" y="607404"/>
                  </a:lnTo>
                  <a:lnTo>
                    <a:pt x="0" y="607404"/>
                  </a:lnTo>
                  <a:close/>
                </a:path>
              </a:pathLst>
            </a:custGeom>
            <a:blipFill>
              <a:blip r:embed="rId4"/>
              <a:stretch>
                <a:fillRect t="-2835" b="-1701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024730" y="3138201"/>
            <a:ext cx="2564977" cy="3355737"/>
            <a:chOff x="0" y="0"/>
            <a:chExt cx="434820" cy="5688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820" cy="568871"/>
            </a:xfrm>
            <a:custGeom>
              <a:avLst/>
              <a:gdLst/>
              <a:ahLst/>
              <a:cxnLst/>
              <a:rect l="l" t="t" r="r" b="b"/>
              <a:pathLst>
                <a:path w="434820" h="568871">
                  <a:moveTo>
                    <a:pt x="0" y="0"/>
                  </a:moveTo>
                  <a:lnTo>
                    <a:pt x="434820" y="0"/>
                  </a:lnTo>
                  <a:lnTo>
                    <a:pt x="434820" y="568871"/>
                  </a:lnTo>
                  <a:lnTo>
                    <a:pt x="0" y="568871"/>
                  </a:lnTo>
                  <a:close/>
                </a:path>
              </a:pathLst>
            </a:custGeom>
            <a:blipFill>
              <a:blip r:embed="rId5"/>
              <a:stretch>
                <a:fillRect l="-66433" r="-66433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1651814" y="6950887"/>
            <a:ext cx="498368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108">
                <a:solidFill>
                  <a:srgbClr val="64341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Organic Farming: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28700" y="6836838"/>
            <a:ext cx="423089" cy="491964"/>
          </a:xfrm>
          <a:custGeom>
            <a:avLst/>
            <a:gdLst/>
            <a:ahLst/>
            <a:cxnLst/>
            <a:rect l="l" t="t" r="r" b="b"/>
            <a:pathLst>
              <a:path w="423089" h="491964">
                <a:moveTo>
                  <a:pt x="0" y="0"/>
                </a:moveTo>
                <a:lnTo>
                  <a:pt x="423089" y="0"/>
                </a:lnTo>
                <a:lnTo>
                  <a:pt x="423089" y="491964"/>
                </a:lnTo>
                <a:lnTo>
                  <a:pt x="0" y="491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482908" y="6836838"/>
            <a:ext cx="491964" cy="491964"/>
          </a:xfrm>
          <a:custGeom>
            <a:avLst/>
            <a:gdLst/>
            <a:ahLst/>
            <a:cxnLst/>
            <a:rect l="l" t="t" r="r" b="b"/>
            <a:pathLst>
              <a:path w="491964" h="491964">
                <a:moveTo>
                  <a:pt x="0" y="0"/>
                </a:moveTo>
                <a:lnTo>
                  <a:pt x="491964" y="0"/>
                </a:lnTo>
                <a:lnTo>
                  <a:pt x="491964" y="491964"/>
                </a:lnTo>
                <a:lnTo>
                  <a:pt x="0" y="49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096590" y="6784591"/>
            <a:ext cx="531967" cy="544211"/>
          </a:xfrm>
          <a:custGeom>
            <a:avLst/>
            <a:gdLst/>
            <a:ahLst/>
            <a:cxnLst/>
            <a:rect l="l" t="t" r="r" b="b"/>
            <a:pathLst>
              <a:path w="531967" h="544211">
                <a:moveTo>
                  <a:pt x="0" y="0"/>
                </a:moveTo>
                <a:lnTo>
                  <a:pt x="531967" y="0"/>
                </a:lnTo>
                <a:lnTo>
                  <a:pt x="531967" y="544211"/>
                </a:lnTo>
                <a:lnTo>
                  <a:pt x="0" y="544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622238" y="4389976"/>
            <a:ext cx="447997" cy="447997"/>
          </a:xfrm>
          <a:custGeom>
            <a:avLst/>
            <a:gdLst/>
            <a:ahLst/>
            <a:cxnLst/>
            <a:rect l="l" t="t" r="r" b="b"/>
            <a:pathLst>
              <a:path w="447997" h="447997">
                <a:moveTo>
                  <a:pt x="0" y="0"/>
                </a:moveTo>
                <a:lnTo>
                  <a:pt x="447997" y="0"/>
                </a:lnTo>
                <a:lnTo>
                  <a:pt x="447997" y="447997"/>
                </a:lnTo>
                <a:lnTo>
                  <a:pt x="0" y="447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216524" y="6950887"/>
            <a:ext cx="514604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108">
                <a:solidFill>
                  <a:srgbClr val="64341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Fair Trade: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36910" y="2334547"/>
            <a:ext cx="6595078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</a:pPr>
            <a:r>
              <a:rPr lang="en-US" sz="4800" spc="96">
                <a:solidFill>
                  <a:srgbClr val="4B573E"/>
                </a:solidFill>
                <a:latin typeface="Anton"/>
                <a:ea typeface="Anton"/>
                <a:cs typeface="Anton"/>
                <a:sym typeface="Anton"/>
              </a:rPr>
              <a:t>SUSTAINABILITY, ORGANIC &amp; FAIR TRADE POLICIES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80500" y="4942385"/>
            <a:ext cx="6293943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Utilizes ERP systems for full product traceability from farm to consumer.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51814" y="7495098"/>
            <a:ext cx="4158948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All products are cultivated without synthetic fertilizers or pesticides.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16524" y="7458115"/>
            <a:ext cx="4269325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Ensures fair compensation and working conditions for over 5,000 partnered farmers.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57816" y="6950887"/>
            <a:ext cx="634440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108">
                <a:solidFill>
                  <a:srgbClr val="64341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Environmental Stewardship: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57816" y="7458115"/>
            <a:ext cx="4997810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Implements eco-friendly processing methods and waste reduction strategies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597242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80500" y="4351876"/>
            <a:ext cx="188404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Traceability:</a:t>
            </a:r>
          </a:p>
        </p:txBody>
      </p:sp>
      <p:sp>
        <p:nvSpPr>
          <p:cNvPr id="33" name="Freeform 33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883149" y="4234090"/>
            <a:ext cx="1803816" cy="2182401"/>
            <a:chOff x="0" y="0"/>
            <a:chExt cx="434820" cy="52608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34820" cy="526080"/>
            </a:xfrm>
            <a:custGeom>
              <a:avLst/>
              <a:gdLst/>
              <a:ahLst/>
              <a:cxnLst/>
              <a:rect l="l" t="t" r="r" b="b"/>
              <a:pathLst>
                <a:path w="434820" h="526080">
                  <a:moveTo>
                    <a:pt x="0" y="0"/>
                  </a:moveTo>
                  <a:lnTo>
                    <a:pt x="434820" y="0"/>
                  </a:lnTo>
                  <a:lnTo>
                    <a:pt x="434820" y="526080"/>
                  </a:lnTo>
                  <a:lnTo>
                    <a:pt x="0" y="526080"/>
                  </a:lnTo>
                  <a:close/>
                </a:path>
              </a:pathLst>
            </a:custGeom>
            <a:blipFill>
              <a:blip r:embed="rId15"/>
              <a:stretch>
                <a:fillRect t="-55927" r="-10021" b="-46561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15737947" y="9068730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05</a:t>
            </a:r>
          </a:p>
        </p:txBody>
      </p:sp>
      <p:sp>
        <p:nvSpPr>
          <p:cNvPr id="37" name="AutoShape 37"/>
          <p:cNvSpPr/>
          <p:nvPr/>
        </p:nvSpPr>
        <p:spPr>
          <a:xfrm>
            <a:off x="10180500" y="4003327"/>
            <a:ext cx="6449226" cy="0"/>
          </a:xfrm>
          <a:prstGeom prst="line">
            <a:avLst/>
          </a:prstGeom>
          <a:ln w="38100" cap="flat">
            <a:solidFill>
              <a:srgbClr val="4B573E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E30A1CB-7696-5B48-D43F-5153D4C662A9}"/>
              </a:ext>
            </a:extLst>
          </p:cNvPr>
          <p:cNvSpPr/>
          <p:nvPr/>
        </p:nvSpPr>
        <p:spPr>
          <a:xfrm>
            <a:off x="10070235" y="1023787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Service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97242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86306" y="8902065"/>
            <a:ext cx="1472994" cy="356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06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83795" y="2085526"/>
            <a:ext cx="8853115" cy="3057974"/>
            <a:chOff x="0" y="0"/>
            <a:chExt cx="2331685" cy="8053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31685" cy="805392"/>
            </a:xfrm>
            <a:custGeom>
              <a:avLst/>
              <a:gdLst/>
              <a:ahLst/>
              <a:cxnLst/>
              <a:rect l="l" t="t" r="r" b="b"/>
              <a:pathLst>
                <a:path w="2331685" h="805392">
                  <a:moveTo>
                    <a:pt x="0" y="0"/>
                  </a:moveTo>
                  <a:lnTo>
                    <a:pt x="2331685" y="0"/>
                  </a:lnTo>
                  <a:lnTo>
                    <a:pt x="2331685" y="805392"/>
                  </a:lnTo>
                  <a:lnTo>
                    <a:pt x="0" y="805392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31685" cy="843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90483" y="4186983"/>
            <a:ext cx="12395823" cy="5473438"/>
            <a:chOff x="0" y="0"/>
            <a:chExt cx="3761006" cy="16606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61006" cy="1660691"/>
            </a:xfrm>
            <a:custGeom>
              <a:avLst/>
              <a:gdLst/>
              <a:ahLst/>
              <a:cxnLst/>
              <a:rect l="l" t="t" r="r" b="b"/>
              <a:pathLst>
                <a:path w="3761006" h="1660691">
                  <a:moveTo>
                    <a:pt x="0" y="0"/>
                  </a:moveTo>
                  <a:lnTo>
                    <a:pt x="3761006" y="0"/>
                  </a:lnTo>
                  <a:lnTo>
                    <a:pt x="3761006" y="1660691"/>
                  </a:lnTo>
                  <a:lnTo>
                    <a:pt x="0" y="1660691"/>
                  </a:lnTo>
                  <a:close/>
                </a:path>
              </a:pathLst>
            </a:custGeom>
            <a:solidFill>
              <a:srgbClr val="B6894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761006" cy="1698791"/>
            </a:xfrm>
            <a:prstGeom prst="rect">
              <a:avLst/>
            </a:prstGeom>
          </p:spPr>
          <p:txBody>
            <a:bodyPr lIns="46797" tIns="46797" rIns="46797" bIns="46797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3390483" y="4177350"/>
          <a:ext cx="12395823" cy="5483069"/>
        </p:xfrm>
        <a:graphic>
          <a:graphicData uri="http://schemas.openxmlformats.org/drawingml/2006/table">
            <a:tbl>
              <a:tblPr/>
              <a:tblGrid>
                <a:gridCol w="6422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3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0315">
                <a:tc>
                  <a:txBody>
                    <a:bodyPr/>
                    <a:lstStyle/>
                    <a:p>
                      <a:pPr algn="ctr">
                        <a:lnSpc>
                          <a:spcPts val="4183"/>
                        </a:lnSpc>
                        <a:defRPr/>
                      </a:pPr>
                      <a:r>
                        <a:rPr lang="en-US" sz="34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Metrics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0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83"/>
                        </a:lnSpc>
                        <a:defRPr/>
                      </a:pPr>
                      <a:r>
                        <a:rPr lang="en-US" sz="34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Achievement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315"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Organic Farms Partnered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5,000+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315"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Trees Planted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50,000+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494"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Fairtrade Premium Disbursed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 million USD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315"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Renewable Energy Usage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60%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0315"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Carbon Footprint Reduction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43"/>
                        </a:lnSpc>
                        <a:defRPr/>
                      </a:pPr>
                      <a:r>
                        <a:rPr lang="en-US" sz="2786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25%</a:t>
                      </a:r>
                      <a:endParaRPr lang="en-US" sz="1100"/>
                    </a:p>
                  </a:txBody>
                  <a:tcPr marL="7180" marR="7180" marT="7180" marB="7180" anchor="ctr">
                    <a:lnL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96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1858195" y="2512128"/>
            <a:ext cx="8212041" cy="82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E9E9E9"/>
                </a:solidFill>
                <a:latin typeface="Anton"/>
                <a:ea typeface="Anton"/>
                <a:cs typeface="Anton"/>
                <a:sym typeface="Anton"/>
              </a:rPr>
              <a:t>Sustainability in Action (2024)</a:t>
            </a:r>
          </a:p>
        </p:txBody>
      </p:sp>
      <p:sp>
        <p:nvSpPr>
          <p:cNvPr id="16" name="Freeform 16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AutoShape 17"/>
          <p:cNvSpPr/>
          <p:nvPr/>
        </p:nvSpPr>
        <p:spPr>
          <a:xfrm flipV="1">
            <a:off x="2371305" y="3576413"/>
            <a:ext cx="6678096" cy="19050"/>
          </a:xfrm>
          <a:prstGeom prst="line">
            <a:avLst/>
          </a:prstGeom>
          <a:ln w="38100" cap="flat">
            <a:solidFill>
              <a:srgbClr val="FEFEFE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B3AE42F-ED87-AA08-C398-AD9201D5C092}"/>
              </a:ext>
            </a:extLst>
          </p:cNvPr>
          <p:cNvSpPr/>
          <p:nvPr/>
        </p:nvSpPr>
        <p:spPr>
          <a:xfrm>
            <a:off x="10070235" y="1023787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Service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95191" y="5646371"/>
            <a:ext cx="4641719" cy="3038168"/>
            <a:chOff x="0" y="0"/>
            <a:chExt cx="719124" cy="470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9124" cy="470692"/>
            </a:xfrm>
            <a:custGeom>
              <a:avLst/>
              <a:gdLst/>
              <a:ahLst/>
              <a:cxnLst/>
              <a:rect l="l" t="t" r="r" b="b"/>
              <a:pathLst>
                <a:path w="719124" h="470692">
                  <a:moveTo>
                    <a:pt x="0" y="0"/>
                  </a:moveTo>
                  <a:lnTo>
                    <a:pt x="719124" y="0"/>
                  </a:lnTo>
                  <a:lnTo>
                    <a:pt x="719124" y="470692"/>
                  </a:lnTo>
                  <a:lnTo>
                    <a:pt x="0" y="470692"/>
                  </a:lnTo>
                  <a:close/>
                </a:path>
              </a:pathLst>
            </a:custGeom>
            <a:blipFill>
              <a:blip r:embed="rId4"/>
              <a:stretch>
                <a:fillRect l="-3253" r="-325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198747" y="5646371"/>
            <a:ext cx="2768420" cy="3038168"/>
            <a:chOff x="0" y="0"/>
            <a:chExt cx="428901" cy="470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901" cy="470692"/>
            </a:xfrm>
            <a:custGeom>
              <a:avLst/>
              <a:gdLst/>
              <a:ahLst/>
              <a:cxnLst/>
              <a:rect l="l" t="t" r="r" b="b"/>
              <a:pathLst>
                <a:path w="428901" h="470692">
                  <a:moveTo>
                    <a:pt x="0" y="0"/>
                  </a:moveTo>
                  <a:lnTo>
                    <a:pt x="428901" y="0"/>
                  </a:lnTo>
                  <a:lnTo>
                    <a:pt x="428901" y="470692"/>
                  </a:lnTo>
                  <a:lnTo>
                    <a:pt x="0" y="470692"/>
                  </a:lnTo>
                  <a:close/>
                </a:path>
              </a:pathLst>
            </a:custGeom>
            <a:blipFill>
              <a:blip r:embed="rId5"/>
              <a:stretch>
                <a:fillRect l="-32339" r="-3233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330804" y="5646371"/>
            <a:ext cx="800751" cy="3038168"/>
            <a:chOff x="0" y="0"/>
            <a:chExt cx="210897" cy="800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897" cy="800176"/>
            </a:xfrm>
            <a:custGeom>
              <a:avLst/>
              <a:gdLst/>
              <a:ahLst/>
              <a:cxnLst/>
              <a:rect l="l" t="t" r="r" b="b"/>
              <a:pathLst>
                <a:path w="210897" h="800176">
                  <a:moveTo>
                    <a:pt x="0" y="0"/>
                  </a:moveTo>
                  <a:lnTo>
                    <a:pt x="210897" y="0"/>
                  </a:lnTo>
                  <a:lnTo>
                    <a:pt x="210897" y="800176"/>
                  </a:lnTo>
                  <a:lnTo>
                    <a:pt x="0" y="800176"/>
                  </a:lnTo>
                  <a:close/>
                </a:path>
              </a:pathLst>
            </a:custGeom>
            <a:solidFill>
              <a:srgbClr val="B689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0897" cy="838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201213"/>
            <a:ext cx="4641719" cy="2645058"/>
            <a:chOff x="0" y="0"/>
            <a:chExt cx="719124" cy="4097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9124" cy="409789"/>
            </a:xfrm>
            <a:custGeom>
              <a:avLst/>
              <a:gdLst/>
              <a:ahLst/>
              <a:cxnLst/>
              <a:rect l="l" t="t" r="r" b="b"/>
              <a:pathLst>
                <a:path w="719124" h="409789">
                  <a:moveTo>
                    <a:pt x="0" y="0"/>
                  </a:moveTo>
                  <a:lnTo>
                    <a:pt x="719124" y="0"/>
                  </a:lnTo>
                  <a:lnTo>
                    <a:pt x="719124" y="409789"/>
                  </a:lnTo>
                  <a:lnTo>
                    <a:pt x="0" y="409789"/>
                  </a:lnTo>
                  <a:close/>
                </a:path>
              </a:pathLst>
            </a:custGeom>
            <a:blipFill>
              <a:blip r:embed="rId6"/>
              <a:stretch>
                <a:fillRect l="-8612" r="-861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041350" y="2201213"/>
            <a:ext cx="800751" cy="2645058"/>
            <a:chOff x="0" y="0"/>
            <a:chExt cx="210897" cy="6966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0897" cy="696641"/>
            </a:xfrm>
            <a:custGeom>
              <a:avLst/>
              <a:gdLst/>
              <a:ahLst/>
              <a:cxnLst/>
              <a:rect l="l" t="t" r="r" b="b"/>
              <a:pathLst>
                <a:path w="210897" h="696641">
                  <a:moveTo>
                    <a:pt x="0" y="0"/>
                  </a:moveTo>
                  <a:lnTo>
                    <a:pt x="210897" y="0"/>
                  </a:lnTo>
                  <a:lnTo>
                    <a:pt x="210897" y="696641"/>
                  </a:lnTo>
                  <a:lnTo>
                    <a:pt x="0" y="696641"/>
                  </a:lnTo>
                  <a:close/>
                </a:path>
              </a:pathLst>
            </a:custGeom>
            <a:solidFill>
              <a:srgbClr val="B6894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0897" cy="734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57573" y="2201213"/>
            <a:ext cx="2768420" cy="2645058"/>
            <a:chOff x="0" y="0"/>
            <a:chExt cx="428901" cy="4097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8901" cy="409789"/>
            </a:xfrm>
            <a:custGeom>
              <a:avLst/>
              <a:gdLst/>
              <a:ahLst/>
              <a:cxnLst/>
              <a:rect l="l" t="t" r="r" b="b"/>
              <a:pathLst>
                <a:path w="428901" h="409789">
                  <a:moveTo>
                    <a:pt x="0" y="0"/>
                  </a:moveTo>
                  <a:lnTo>
                    <a:pt x="428901" y="0"/>
                  </a:lnTo>
                  <a:lnTo>
                    <a:pt x="428901" y="409789"/>
                  </a:lnTo>
                  <a:lnTo>
                    <a:pt x="0" y="409789"/>
                  </a:lnTo>
                  <a:close/>
                </a:path>
              </a:pathLst>
            </a:custGeom>
            <a:blipFill>
              <a:blip r:embed="rId7"/>
              <a:stretch>
                <a:fillRect t="-66293" b="-66293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0197467" y="1935293"/>
            <a:ext cx="7277849" cy="744834"/>
            <a:chOff x="0" y="0"/>
            <a:chExt cx="9703798" cy="99311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0"/>
              <a:ext cx="9703798" cy="106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719"/>
                </a:lnSpc>
              </a:pPr>
              <a:r>
                <a:rPr lang="en-US" sz="4800" spc="96">
                  <a:solidFill>
                    <a:srgbClr val="4B573E"/>
                  </a:solidFill>
                  <a:latin typeface="Anton"/>
                  <a:ea typeface="Anton"/>
                  <a:cs typeface="Anton"/>
                  <a:sym typeface="Anton"/>
                </a:rPr>
                <a:t>FUTURE SUSTAINABILITY GOALS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90470" y="967711"/>
              <a:ext cx="9231407" cy="0"/>
            </a:xfrm>
            <a:prstGeom prst="line">
              <a:avLst/>
            </a:prstGeom>
            <a:ln w="50800" cap="flat">
              <a:solidFill>
                <a:srgbClr val="4B573E"/>
              </a:solidFill>
              <a:prstDash val="solid"/>
              <a:headEnd type="diamond" w="lg" len="lg"/>
              <a:tailEnd type="diamond" w="lg" len="lg"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97242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786306" y="9061143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07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710377" y="2985855"/>
            <a:ext cx="6151254" cy="5966717"/>
            <a:chOff x="0" y="0"/>
            <a:chExt cx="8201673" cy="795562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201673" cy="7955622"/>
            </a:xfrm>
            <a:custGeom>
              <a:avLst/>
              <a:gdLst/>
              <a:ahLst/>
              <a:cxnLst/>
              <a:rect l="l" t="t" r="r" b="b"/>
              <a:pathLst>
                <a:path w="8201673" h="7955622">
                  <a:moveTo>
                    <a:pt x="0" y="0"/>
                  </a:moveTo>
                  <a:lnTo>
                    <a:pt x="8201673" y="0"/>
                  </a:lnTo>
                  <a:lnTo>
                    <a:pt x="8201673" y="7955622"/>
                  </a:lnTo>
                  <a:lnTo>
                    <a:pt x="0" y="7955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886676" y="196423"/>
              <a:ext cx="7062806" cy="849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606"/>
                </a:lnSpc>
                <a:spcBef>
                  <a:spcPct val="0"/>
                </a:spcBef>
              </a:pPr>
              <a:r>
                <a:rPr lang="en-US" sz="1861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Expand Sustainable Farming</a:t>
              </a:r>
              <a:r>
                <a:rPr lang="en-US" sz="18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: Grow farmer partnerships to 7,500 by 2026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86676" y="1713598"/>
              <a:ext cx="7062806" cy="1287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06"/>
                </a:lnSpc>
              </a:pPr>
              <a:r>
                <a:rPr lang="en-US" sz="1861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Enhance Traceability</a:t>
              </a:r>
              <a:r>
                <a:rPr lang="en-US" sz="18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: Strengthen HubTrace for real-time data monitoring.</a:t>
              </a:r>
            </a:p>
            <a:p>
              <a:pPr marL="0" lvl="0" indent="0" algn="just">
                <a:lnSpc>
                  <a:spcPts val="2606"/>
                </a:lnSpc>
                <a:spcBef>
                  <a:spcPct val="0"/>
                </a:spcBef>
              </a:pPr>
              <a:endParaRPr lang="en-US" sz="186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86676" y="3387929"/>
              <a:ext cx="7062806" cy="1287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06"/>
                </a:lnSpc>
              </a:pPr>
              <a:r>
                <a:rPr lang="en-US" sz="1861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Adopt Renewable Energy:</a:t>
              </a:r>
              <a:r>
                <a:rPr lang="en-US" sz="18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Shift to 80% renewable energy by 2026.</a:t>
              </a:r>
            </a:p>
            <a:p>
              <a:pPr marL="0" lvl="0" indent="0" algn="just">
                <a:lnSpc>
                  <a:spcPts val="2606"/>
                </a:lnSpc>
                <a:spcBef>
                  <a:spcPct val="0"/>
                </a:spcBef>
              </a:pPr>
              <a:endParaRPr lang="en-US" sz="186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86676" y="5062222"/>
              <a:ext cx="7062806" cy="1287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06"/>
                </a:lnSpc>
              </a:pPr>
              <a:r>
                <a:rPr lang="en-US" sz="1861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Promote Gender Diversity: </a:t>
              </a:r>
              <a:r>
                <a:rPr lang="en-US" sz="18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Achieve 50% women in leadership roles within 3 years.</a:t>
              </a:r>
            </a:p>
            <a:p>
              <a:pPr marL="0" lvl="0" indent="0" algn="just">
                <a:lnSpc>
                  <a:spcPts val="2606"/>
                </a:lnSpc>
                <a:spcBef>
                  <a:spcPct val="0"/>
                </a:spcBef>
              </a:pPr>
              <a:endParaRPr lang="en-US" sz="186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886676" y="6812883"/>
              <a:ext cx="7062806" cy="849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606"/>
                </a:lnSpc>
                <a:spcBef>
                  <a:spcPct val="0"/>
                </a:spcBef>
              </a:pPr>
              <a:r>
                <a:rPr lang="en-US" sz="1861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Reduce Carbon Emissions:</a:t>
              </a:r>
              <a:r>
                <a:rPr lang="en-US" sz="186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Cut emissions by 40% by 2027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A7F2D41-B1BB-C554-F48D-6186856AEDCF}"/>
              </a:ext>
            </a:extLst>
          </p:cNvPr>
          <p:cNvSpPr/>
          <p:nvPr/>
        </p:nvSpPr>
        <p:spPr>
          <a:xfrm>
            <a:off x="10070235" y="1023787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Service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97242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86306" y="9220200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08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971997" y="3550434"/>
            <a:ext cx="2166831" cy="10299233"/>
            <a:chOff x="0" y="0"/>
            <a:chExt cx="570688" cy="27125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0688" cy="2712555"/>
            </a:xfrm>
            <a:custGeom>
              <a:avLst/>
              <a:gdLst/>
              <a:ahLst/>
              <a:cxnLst/>
              <a:rect l="l" t="t" r="r" b="b"/>
              <a:pathLst>
                <a:path w="570688" h="2712555">
                  <a:moveTo>
                    <a:pt x="0" y="0"/>
                  </a:moveTo>
                  <a:lnTo>
                    <a:pt x="570688" y="0"/>
                  </a:lnTo>
                  <a:lnTo>
                    <a:pt x="570688" y="2712555"/>
                  </a:lnTo>
                  <a:lnTo>
                    <a:pt x="0" y="2712555"/>
                  </a:lnTo>
                  <a:close/>
                </a:path>
              </a:pathLst>
            </a:custGeom>
            <a:solidFill>
              <a:srgbClr val="93A18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70688" cy="2750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4401" y="3799061"/>
            <a:ext cx="2166831" cy="7299348"/>
            <a:chOff x="0" y="0"/>
            <a:chExt cx="570688" cy="19224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688" cy="1922462"/>
            </a:xfrm>
            <a:custGeom>
              <a:avLst/>
              <a:gdLst/>
              <a:ahLst/>
              <a:cxnLst/>
              <a:rect l="l" t="t" r="r" b="b"/>
              <a:pathLst>
                <a:path w="570688" h="1922462">
                  <a:moveTo>
                    <a:pt x="0" y="0"/>
                  </a:moveTo>
                  <a:lnTo>
                    <a:pt x="570688" y="0"/>
                  </a:lnTo>
                  <a:lnTo>
                    <a:pt x="570688" y="1922462"/>
                  </a:lnTo>
                  <a:lnTo>
                    <a:pt x="0" y="1922462"/>
                  </a:lnTo>
                  <a:close/>
                </a:path>
              </a:pathLst>
            </a:custGeom>
            <a:solidFill>
              <a:srgbClr val="93A18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70688" cy="1960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5592" y="2357973"/>
            <a:ext cx="3304449" cy="2777033"/>
            <a:chOff x="0" y="0"/>
            <a:chExt cx="4405932" cy="370271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208938"/>
              <a:ext cx="4405932" cy="3493773"/>
              <a:chOff x="0" y="0"/>
              <a:chExt cx="870308" cy="69012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70308" cy="690128"/>
              </a:xfrm>
              <a:custGeom>
                <a:avLst/>
                <a:gdLst/>
                <a:ahLst/>
                <a:cxnLst/>
                <a:rect l="l" t="t" r="r" b="b"/>
                <a:pathLst>
                  <a:path w="870308" h="690128">
                    <a:moveTo>
                      <a:pt x="0" y="0"/>
                    </a:moveTo>
                    <a:lnTo>
                      <a:pt x="870308" y="0"/>
                    </a:lnTo>
                    <a:lnTo>
                      <a:pt x="870308" y="690128"/>
                    </a:lnTo>
                    <a:lnTo>
                      <a:pt x="0" y="69012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4B573E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70308" cy="728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64574" y="0"/>
              <a:ext cx="4076784" cy="3584204"/>
              <a:chOff x="0" y="0"/>
              <a:chExt cx="805291" cy="70799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05291" cy="707991"/>
              </a:xfrm>
              <a:custGeom>
                <a:avLst/>
                <a:gdLst/>
                <a:ahLst/>
                <a:cxnLst/>
                <a:rect l="l" t="t" r="r" b="b"/>
                <a:pathLst>
                  <a:path w="805291" h="707991">
                    <a:moveTo>
                      <a:pt x="0" y="0"/>
                    </a:moveTo>
                    <a:lnTo>
                      <a:pt x="805291" y="0"/>
                    </a:lnTo>
                    <a:lnTo>
                      <a:pt x="805291" y="707991"/>
                    </a:lnTo>
                    <a:lnTo>
                      <a:pt x="0" y="707991"/>
                    </a:lnTo>
                    <a:close/>
                  </a:path>
                </a:pathLst>
              </a:custGeom>
              <a:solidFill>
                <a:srgbClr val="4B573E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05291" cy="7460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50074" y="249540"/>
              <a:ext cx="4105784" cy="1074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 spc="108">
                  <a:solidFill>
                    <a:srgbClr val="B6894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Production Department: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58813" y="1719525"/>
              <a:ext cx="3688306" cy="1225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80"/>
                </a:lnSpc>
              </a:pPr>
              <a:r>
                <a:rPr lang="en-US" sz="177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Oversees manufacturing processes and quality control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00606" y="1899831"/>
            <a:ext cx="9202581" cy="82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19"/>
              </a:lnSpc>
            </a:pPr>
            <a:r>
              <a:rPr lang="en-US" sz="4800" spc="96">
                <a:solidFill>
                  <a:srgbClr val="4B573E"/>
                </a:solidFill>
                <a:latin typeface="Anton"/>
                <a:ea typeface="Anton"/>
                <a:cs typeface="Anton"/>
                <a:sym typeface="Anton"/>
              </a:rPr>
              <a:t>HUMAN RESOURCES AND DEPARTMENTS</a:t>
            </a:r>
          </a:p>
        </p:txBody>
      </p:sp>
      <p:sp>
        <p:nvSpPr>
          <p:cNvPr id="24" name="Freeform 24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715592" y="6322199"/>
            <a:ext cx="3304449" cy="2777033"/>
            <a:chOff x="0" y="0"/>
            <a:chExt cx="4405932" cy="370271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208938"/>
              <a:ext cx="4405932" cy="3493773"/>
              <a:chOff x="0" y="0"/>
              <a:chExt cx="870308" cy="69012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70308" cy="690128"/>
              </a:xfrm>
              <a:custGeom>
                <a:avLst/>
                <a:gdLst/>
                <a:ahLst/>
                <a:cxnLst/>
                <a:rect l="l" t="t" r="r" b="b"/>
                <a:pathLst>
                  <a:path w="870308" h="690128">
                    <a:moveTo>
                      <a:pt x="0" y="0"/>
                    </a:moveTo>
                    <a:lnTo>
                      <a:pt x="870308" y="0"/>
                    </a:lnTo>
                    <a:lnTo>
                      <a:pt x="870308" y="690128"/>
                    </a:lnTo>
                    <a:lnTo>
                      <a:pt x="0" y="69012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4B573E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70308" cy="728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64574" y="0"/>
              <a:ext cx="4076784" cy="3584204"/>
              <a:chOff x="0" y="0"/>
              <a:chExt cx="805291" cy="70799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05291" cy="707991"/>
              </a:xfrm>
              <a:custGeom>
                <a:avLst/>
                <a:gdLst/>
                <a:ahLst/>
                <a:cxnLst/>
                <a:rect l="l" t="t" r="r" b="b"/>
                <a:pathLst>
                  <a:path w="805291" h="707991">
                    <a:moveTo>
                      <a:pt x="0" y="0"/>
                    </a:moveTo>
                    <a:lnTo>
                      <a:pt x="805291" y="0"/>
                    </a:lnTo>
                    <a:lnTo>
                      <a:pt x="805291" y="707991"/>
                    </a:lnTo>
                    <a:lnTo>
                      <a:pt x="0" y="707991"/>
                    </a:lnTo>
                    <a:close/>
                  </a:path>
                </a:pathLst>
              </a:custGeom>
              <a:solidFill>
                <a:srgbClr val="4B573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805291" cy="7460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50074" y="249540"/>
              <a:ext cx="4105784" cy="1074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 spc="108">
                  <a:solidFill>
                    <a:srgbClr val="B6894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Quality Assurance: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58813" y="1719525"/>
              <a:ext cx="3688306" cy="806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480"/>
                </a:lnSpc>
              </a:pPr>
              <a:r>
                <a:rPr lang="en-US" sz="177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Ensures compliance with international standards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403188" y="6478903"/>
            <a:ext cx="3304449" cy="2620330"/>
            <a:chOff x="0" y="0"/>
            <a:chExt cx="870308" cy="69012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70308" cy="690128"/>
            </a:xfrm>
            <a:custGeom>
              <a:avLst/>
              <a:gdLst/>
              <a:ahLst/>
              <a:cxnLst/>
              <a:rect l="l" t="t" r="r" b="b"/>
              <a:pathLst>
                <a:path w="870308" h="690128">
                  <a:moveTo>
                    <a:pt x="0" y="0"/>
                  </a:moveTo>
                  <a:lnTo>
                    <a:pt x="870308" y="0"/>
                  </a:lnTo>
                  <a:lnTo>
                    <a:pt x="870308" y="690128"/>
                  </a:lnTo>
                  <a:lnTo>
                    <a:pt x="0" y="69012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B573E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70308" cy="728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526618" y="6322199"/>
            <a:ext cx="3057588" cy="2688153"/>
            <a:chOff x="0" y="0"/>
            <a:chExt cx="805291" cy="70799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05291" cy="707991"/>
            </a:xfrm>
            <a:custGeom>
              <a:avLst/>
              <a:gdLst/>
              <a:ahLst/>
              <a:cxnLst/>
              <a:rect l="l" t="t" r="r" b="b"/>
              <a:pathLst>
                <a:path w="805291" h="707991">
                  <a:moveTo>
                    <a:pt x="0" y="0"/>
                  </a:moveTo>
                  <a:lnTo>
                    <a:pt x="805291" y="0"/>
                  </a:lnTo>
                  <a:lnTo>
                    <a:pt x="805291" y="707991"/>
                  </a:lnTo>
                  <a:lnTo>
                    <a:pt x="0" y="707991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05291" cy="746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3515743" y="6499829"/>
            <a:ext cx="3079338" cy="396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108">
                <a:solidFill>
                  <a:srgbClr val="B689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Workforce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672297" y="7145063"/>
            <a:ext cx="2850506" cy="155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17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Employs a diverse team of professionals, including food technologists, engineers, and marketing experts.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3400497" y="2567248"/>
            <a:ext cx="3304449" cy="2620330"/>
            <a:chOff x="0" y="0"/>
            <a:chExt cx="870308" cy="69012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70308" cy="690128"/>
            </a:xfrm>
            <a:custGeom>
              <a:avLst/>
              <a:gdLst/>
              <a:ahLst/>
              <a:cxnLst/>
              <a:rect l="l" t="t" r="r" b="b"/>
              <a:pathLst>
                <a:path w="870308" h="690128">
                  <a:moveTo>
                    <a:pt x="0" y="0"/>
                  </a:moveTo>
                  <a:lnTo>
                    <a:pt x="870308" y="0"/>
                  </a:lnTo>
                  <a:lnTo>
                    <a:pt x="870308" y="690128"/>
                  </a:lnTo>
                  <a:lnTo>
                    <a:pt x="0" y="69012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4B573E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870308" cy="728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3523927" y="2410544"/>
            <a:ext cx="3057588" cy="2688153"/>
            <a:chOff x="0" y="0"/>
            <a:chExt cx="805291" cy="707991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05291" cy="707991"/>
            </a:xfrm>
            <a:custGeom>
              <a:avLst/>
              <a:gdLst/>
              <a:ahLst/>
              <a:cxnLst/>
              <a:rect l="l" t="t" r="r" b="b"/>
              <a:pathLst>
                <a:path w="805291" h="707991">
                  <a:moveTo>
                    <a:pt x="0" y="0"/>
                  </a:moveTo>
                  <a:lnTo>
                    <a:pt x="805291" y="0"/>
                  </a:lnTo>
                  <a:lnTo>
                    <a:pt x="805291" y="707991"/>
                  </a:lnTo>
                  <a:lnTo>
                    <a:pt x="0" y="707991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805291" cy="746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3513052" y="2588174"/>
            <a:ext cx="3079338" cy="81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b="1" spc="108">
                <a:solidFill>
                  <a:srgbClr val="B689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Finance &amp; Administration: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782162" y="3697369"/>
            <a:ext cx="2925475" cy="926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17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Manages financial operations and administrative tasks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7626853" y="5050376"/>
            <a:ext cx="2166831" cy="7299348"/>
            <a:chOff x="0" y="0"/>
            <a:chExt cx="570688" cy="192246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570688" cy="1922462"/>
            </a:xfrm>
            <a:custGeom>
              <a:avLst/>
              <a:gdLst/>
              <a:ahLst/>
              <a:cxnLst/>
              <a:rect l="l" t="t" r="r" b="b"/>
              <a:pathLst>
                <a:path w="570688" h="1922462">
                  <a:moveTo>
                    <a:pt x="0" y="0"/>
                  </a:moveTo>
                  <a:lnTo>
                    <a:pt x="570688" y="0"/>
                  </a:lnTo>
                  <a:lnTo>
                    <a:pt x="570688" y="1922462"/>
                  </a:lnTo>
                  <a:lnTo>
                    <a:pt x="0" y="1922462"/>
                  </a:lnTo>
                  <a:close/>
                </a:path>
              </a:pathLst>
            </a:custGeom>
            <a:solidFill>
              <a:srgbClr val="93A187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570688" cy="1960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7057573" y="3235275"/>
            <a:ext cx="3304449" cy="2777033"/>
            <a:chOff x="0" y="0"/>
            <a:chExt cx="4405932" cy="3702711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208938"/>
              <a:ext cx="4405932" cy="3493773"/>
              <a:chOff x="0" y="0"/>
              <a:chExt cx="870308" cy="69012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70308" cy="690128"/>
              </a:xfrm>
              <a:custGeom>
                <a:avLst/>
                <a:gdLst/>
                <a:ahLst/>
                <a:cxnLst/>
                <a:rect l="l" t="t" r="r" b="b"/>
                <a:pathLst>
                  <a:path w="870308" h="690128">
                    <a:moveTo>
                      <a:pt x="0" y="0"/>
                    </a:moveTo>
                    <a:lnTo>
                      <a:pt x="870308" y="0"/>
                    </a:lnTo>
                    <a:lnTo>
                      <a:pt x="870308" y="690128"/>
                    </a:lnTo>
                    <a:lnTo>
                      <a:pt x="0" y="69012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4B573E"/>
                </a:solidFill>
                <a:prstDash val="solid"/>
                <a:miter/>
              </a:ln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70308" cy="728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164574" y="0"/>
              <a:ext cx="4076784" cy="3584204"/>
              <a:chOff x="0" y="0"/>
              <a:chExt cx="805291" cy="70799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05291" cy="707991"/>
              </a:xfrm>
              <a:custGeom>
                <a:avLst/>
                <a:gdLst/>
                <a:ahLst/>
                <a:cxnLst/>
                <a:rect l="l" t="t" r="r" b="b"/>
                <a:pathLst>
                  <a:path w="805291" h="707991">
                    <a:moveTo>
                      <a:pt x="0" y="0"/>
                    </a:moveTo>
                    <a:lnTo>
                      <a:pt x="805291" y="0"/>
                    </a:lnTo>
                    <a:lnTo>
                      <a:pt x="805291" y="707991"/>
                    </a:lnTo>
                    <a:lnTo>
                      <a:pt x="0" y="707991"/>
                    </a:lnTo>
                    <a:close/>
                  </a:path>
                </a:pathLst>
              </a:custGeom>
              <a:solidFill>
                <a:srgbClr val="4B573E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-38100"/>
                <a:ext cx="805291" cy="7460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60" name="TextBox 60"/>
            <p:cNvSpPr txBox="1"/>
            <p:nvPr/>
          </p:nvSpPr>
          <p:spPr>
            <a:xfrm>
              <a:off x="150074" y="249540"/>
              <a:ext cx="3776245" cy="1074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 spc="108">
                  <a:solidFill>
                    <a:srgbClr val="B6894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Operations &amp; Marketing: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358813" y="1719525"/>
              <a:ext cx="3688306" cy="1225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480"/>
                </a:lnSpc>
              </a:pPr>
              <a:r>
                <a:rPr lang="en-US" sz="177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Manages global client relationships and market expansion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7059390" y="6896047"/>
            <a:ext cx="3304449" cy="2777033"/>
            <a:chOff x="0" y="0"/>
            <a:chExt cx="4405932" cy="3702711"/>
          </a:xfrm>
        </p:grpSpPr>
        <p:grpSp>
          <p:nvGrpSpPr>
            <p:cNvPr id="63" name="Group 63"/>
            <p:cNvGrpSpPr/>
            <p:nvPr/>
          </p:nvGrpSpPr>
          <p:grpSpPr>
            <a:xfrm>
              <a:off x="0" y="208938"/>
              <a:ext cx="4405932" cy="3493773"/>
              <a:chOff x="0" y="0"/>
              <a:chExt cx="870308" cy="690128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70308" cy="690128"/>
              </a:xfrm>
              <a:custGeom>
                <a:avLst/>
                <a:gdLst/>
                <a:ahLst/>
                <a:cxnLst/>
                <a:rect l="l" t="t" r="r" b="b"/>
                <a:pathLst>
                  <a:path w="870308" h="690128">
                    <a:moveTo>
                      <a:pt x="0" y="0"/>
                    </a:moveTo>
                    <a:lnTo>
                      <a:pt x="870308" y="0"/>
                    </a:lnTo>
                    <a:lnTo>
                      <a:pt x="870308" y="690128"/>
                    </a:lnTo>
                    <a:lnTo>
                      <a:pt x="0" y="69012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4B573E"/>
                </a:solidFill>
                <a:prstDash val="solid"/>
                <a:miter/>
              </a:ln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38100"/>
                <a:ext cx="870308" cy="7282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164574" y="0"/>
              <a:ext cx="4076784" cy="3584204"/>
              <a:chOff x="0" y="0"/>
              <a:chExt cx="805291" cy="707991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05291" cy="707991"/>
              </a:xfrm>
              <a:custGeom>
                <a:avLst/>
                <a:gdLst/>
                <a:ahLst/>
                <a:cxnLst/>
                <a:rect l="l" t="t" r="r" b="b"/>
                <a:pathLst>
                  <a:path w="805291" h="707991">
                    <a:moveTo>
                      <a:pt x="0" y="0"/>
                    </a:moveTo>
                    <a:lnTo>
                      <a:pt x="805291" y="0"/>
                    </a:lnTo>
                    <a:lnTo>
                      <a:pt x="805291" y="707991"/>
                    </a:lnTo>
                    <a:lnTo>
                      <a:pt x="0" y="707991"/>
                    </a:lnTo>
                    <a:close/>
                  </a:path>
                </a:pathLst>
              </a:custGeom>
              <a:solidFill>
                <a:srgbClr val="4B573E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38100"/>
                <a:ext cx="805291" cy="7460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>
              <a:off x="454243" y="170838"/>
              <a:ext cx="3497446" cy="1074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 spc="108">
                  <a:solidFill>
                    <a:srgbClr val="B6894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Human Resources &amp; IT: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358813" y="1637952"/>
              <a:ext cx="3688306" cy="1225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80"/>
                </a:lnSpc>
              </a:pPr>
              <a:r>
                <a:rPr lang="en-US" sz="177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Handles recruitment, training, and employee welfare</a:t>
              </a:r>
            </a:p>
          </p:txBody>
        </p:sp>
      </p:grpSp>
      <p:sp>
        <p:nvSpPr>
          <p:cNvPr id="71" name="AutoShape 71"/>
          <p:cNvSpPr/>
          <p:nvPr/>
        </p:nvSpPr>
        <p:spPr>
          <a:xfrm flipV="1">
            <a:off x="4200606" y="2868698"/>
            <a:ext cx="8948967" cy="0"/>
          </a:xfrm>
          <a:prstGeom prst="line">
            <a:avLst/>
          </a:prstGeom>
          <a:ln w="38100" cap="flat">
            <a:solidFill>
              <a:srgbClr val="4B573E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A9FA9992-5180-EBA1-9569-1EFB00D81D78}"/>
              </a:ext>
            </a:extLst>
          </p:cNvPr>
          <p:cNvSpPr/>
          <p:nvPr/>
        </p:nvSpPr>
        <p:spPr>
          <a:xfrm>
            <a:off x="10070235" y="1023787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Service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1631" y="1028700"/>
            <a:ext cx="397669" cy="318135"/>
          </a:xfrm>
          <a:custGeom>
            <a:avLst/>
            <a:gdLst/>
            <a:ahLst/>
            <a:cxnLst/>
            <a:rect l="l" t="t" r="r" b="b"/>
            <a:pathLst>
              <a:path w="397669" h="318135">
                <a:moveTo>
                  <a:pt x="0" y="0"/>
                </a:moveTo>
                <a:lnTo>
                  <a:pt x="397669" y="0"/>
                </a:lnTo>
                <a:lnTo>
                  <a:pt x="397669" y="318135"/>
                </a:lnTo>
                <a:lnTo>
                  <a:pt x="0" y="318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2295" y="3154546"/>
            <a:ext cx="3699772" cy="2063591"/>
            <a:chOff x="0" y="0"/>
            <a:chExt cx="573191" cy="3197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3191" cy="319704"/>
            </a:xfrm>
            <a:custGeom>
              <a:avLst/>
              <a:gdLst/>
              <a:ahLst/>
              <a:cxnLst/>
              <a:rect l="l" t="t" r="r" b="b"/>
              <a:pathLst>
                <a:path w="573191" h="319704">
                  <a:moveTo>
                    <a:pt x="0" y="0"/>
                  </a:moveTo>
                  <a:lnTo>
                    <a:pt x="573191" y="0"/>
                  </a:lnTo>
                  <a:lnTo>
                    <a:pt x="573191" y="319704"/>
                  </a:lnTo>
                  <a:lnTo>
                    <a:pt x="0" y="319704"/>
                  </a:lnTo>
                  <a:close/>
                </a:path>
              </a:pathLst>
            </a:custGeom>
            <a:blipFill>
              <a:blip r:embed="rId4"/>
              <a:stretch>
                <a:fillRect b="-3430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77354" y="5570562"/>
            <a:ext cx="3979999" cy="3854413"/>
            <a:chOff x="0" y="0"/>
            <a:chExt cx="1048230" cy="10151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8230" cy="1015154"/>
            </a:xfrm>
            <a:custGeom>
              <a:avLst/>
              <a:gdLst/>
              <a:ahLst/>
              <a:cxnLst/>
              <a:rect l="l" t="t" r="r" b="b"/>
              <a:pathLst>
                <a:path w="1048230" h="1015154">
                  <a:moveTo>
                    <a:pt x="0" y="0"/>
                  </a:moveTo>
                  <a:lnTo>
                    <a:pt x="1048230" y="0"/>
                  </a:lnTo>
                  <a:lnTo>
                    <a:pt x="1048230" y="1015154"/>
                  </a:lnTo>
                  <a:lnTo>
                    <a:pt x="0" y="1015154"/>
                  </a:lnTo>
                  <a:close/>
                </a:path>
              </a:pathLst>
            </a:custGeom>
            <a:solidFill>
              <a:srgbClr val="4B573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48230" cy="1053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94331" y="3154546"/>
            <a:ext cx="3699772" cy="2063591"/>
            <a:chOff x="0" y="0"/>
            <a:chExt cx="573191" cy="3197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3191" cy="319704"/>
            </a:xfrm>
            <a:custGeom>
              <a:avLst/>
              <a:gdLst/>
              <a:ahLst/>
              <a:cxnLst/>
              <a:rect l="l" t="t" r="r" b="b"/>
              <a:pathLst>
                <a:path w="573191" h="319704">
                  <a:moveTo>
                    <a:pt x="0" y="0"/>
                  </a:moveTo>
                  <a:lnTo>
                    <a:pt x="573191" y="0"/>
                  </a:lnTo>
                  <a:lnTo>
                    <a:pt x="573191" y="319704"/>
                  </a:lnTo>
                  <a:lnTo>
                    <a:pt x="0" y="319704"/>
                  </a:lnTo>
                  <a:close/>
                </a:path>
              </a:pathLst>
            </a:custGeom>
            <a:blipFill>
              <a:blip r:embed="rId5"/>
              <a:stretch>
                <a:fillRect t="-50055" r="-57217" b="-6134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069390" y="5570562"/>
            <a:ext cx="3979999" cy="3854413"/>
            <a:chOff x="0" y="0"/>
            <a:chExt cx="1048230" cy="10151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48230" cy="1015154"/>
            </a:xfrm>
            <a:custGeom>
              <a:avLst/>
              <a:gdLst/>
              <a:ahLst/>
              <a:cxnLst/>
              <a:rect l="l" t="t" r="r" b="b"/>
              <a:pathLst>
                <a:path w="1048230" h="1015154">
                  <a:moveTo>
                    <a:pt x="0" y="0"/>
                  </a:moveTo>
                  <a:lnTo>
                    <a:pt x="1048230" y="0"/>
                  </a:lnTo>
                  <a:lnTo>
                    <a:pt x="1048230" y="1015154"/>
                  </a:lnTo>
                  <a:lnTo>
                    <a:pt x="0" y="1015154"/>
                  </a:lnTo>
                  <a:close/>
                </a:path>
              </a:pathLst>
            </a:custGeom>
            <a:solidFill>
              <a:srgbClr val="B6894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48230" cy="1053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04676" y="5549210"/>
            <a:ext cx="4320918" cy="3854413"/>
            <a:chOff x="0" y="0"/>
            <a:chExt cx="5761224" cy="5139218"/>
          </a:xfrm>
        </p:grpSpPr>
        <p:grpSp>
          <p:nvGrpSpPr>
            <p:cNvPr id="14" name="Group 14"/>
            <p:cNvGrpSpPr/>
            <p:nvPr/>
          </p:nvGrpSpPr>
          <p:grpSpPr>
            <a:xfrm>
              <a:off x="247510" y="0"/>
              <a:ext cx="5306666" cy="5139218"/>
              <a:chOff x="0" y="0"/>
              <a:chExt cx="1048230" cy="101515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48230" cy="1015154"/>
              </a:xfrm>
              <a:custGeom>
                <a:avLst/>
                <a:gdLst/>
                <a:ahLst/>
                <a:cxnLst/>
                <a:rect l="l" t="t" r="r" b="b"/>
                <a:pathLst>
                  <a:path w="1048230" h="1015154">
                    <a:moveTo>
                      <a:pt x="0" y="0"/>
                    </a:moveTo>
                    <a:lnTo>
                      <a:pt x="1048230" y="0"/>
                    </a:lnTo>
                    <a:lnTo>
                      <a:pt x="1048230" y="1015154"/>
                    </a:lnTo>
                    <a:lnTo>
                      <a:pt x="0" y="1015154"/>
                    </a:lnTo>
                    <a:close/>
                  </a:path>
                </a:pathLst>
              </a:custGeom>
              <a:solidFill>
                <a:srgbClr val="4B573E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048230" cy="1053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594498"/>
              <a:ext cx="5761224" cy="503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 spc="10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Innovation: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21146" y="1059587"/>
              <a:ext cx="4819231" cy="1850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9"/>
                </a:lnSpc>
              </a:pPr>
              <a:endParaRPr/>
            </a:p>
            <a:p>
              <a:pPr algn="l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Continuous investment in R&amp;D for product development and quality enhancement.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525594" y="3133194"/>
            <a:ext cx="4320918" cy="6270430"/>
            <a:chOff x="0" y="0"/>
            <a:chExt cx="5761224" cy="8360573"/>
          </a:xfrm>
        </p:grpSpPr>
        <p:grpSp>
          <p:nvGrpSpPr>
            <p:cNvPr id="20" name="Group 20"/>
            <p:cNvGrpSpPr/>
            <p:nvPr/>
          </p:nvGrpSpPr>
          <p:grpSpPr>
            <a:xfrm>
              <a:off x="414097" y="0"/>
              <a:ext cx="4933029" cy="2751455"/>
              <a:chOff x="0" y="0"/>
              <a:chExt cx="573191" cy="31970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73191" cy="319704"/>
              </a:xfrm>
              <a:custGeom>
                <a:avLst/>
                <a:gdLst/>
                <a:ahLst/>
                <a:cxnLst/>
                <a:rect l="l" t="t" r="r" b="b"/>
                <a:pathLst>
                  <a:path w="573191" h="319704">
                    <a:moveTo>
                      <a:pt x="0" y="0"/>
                    </a:moveTo>
                    <a:lnTo>
                      <a:pt x="573191" y="0"/>
                    </a:lnTo>
                    <a:lnTo>
                      <a:pt x="573191" y="319704"/>
                    </a:lnTo>
                    <a:lnTo>
                      <a:pt x="0" y="319704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7830" b="-17830"/>
                </a:stretch>
              </a:blip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247510" y="3221355"/>
              <a:ext cx="5306666" cy="5139218"/>
              <a:chOff x="0" y="0"/>
              <a:chExt cx="1048230" cy="10151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048230" cy="1015154"/>
              </a:xfrm>
              <a:custGeom>
                <a:avLst/>
                <a:gdLst/>
                <a:ahLst/>
                <a:cxnLst/>
                <a:rect l="l" t="t" r="r" b="b"/>
                <a:pathLst>
                  <a:path w="1048230" h="1015154">
                    <a:moveTo>
                      <a:pt x="0" y="0"/>
                    </a:moveTo>
                    <a:lnTo>
                      <a:pt x="1048230" y="0"/>
                    </a:lnTo>
                    <a:lnTo>
                      <a:pt x="1048230" y="1015154"/>
                    </a:lnTo>
                    <a:lnTo>
                      <a:pt x="0" y="1015154"/>
                    </a:lnTo>
                    <a:close/>
                  </a:path>
                </a:pathLst>
              </a:custGeom>
              <a:solidFill>
                <a:srgbClr val="B6894E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048230" cy="1053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3815853"/>
              <a:ext cx="5761224" cy="503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b="1" spc="103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Product Range: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621146" y="4280942"/>
              <a:ext cx="4819231" cy="1850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l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Green and roasted coffee beans and Organic spices, spice Extracts and oils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387775" y="285745"/>
            <a:ext cx="4339919" cy="1476552"/>
          </a:xfrm>
          <a:custGeom>
            <a:avLst/>
            <a:gdLst/>
            <a:ahLst/>
            <a:cxnLst/>
            <a:rect l="l" t="t" r="r" b="b"/>
            <a:pathLst>
              <a:path w="4339919" h="1476552">
                <a:moveTo>
                  <a:pt x="0" y="0"/>
                </a:moveTo>
                <a:lnTo>
                  <a:pt x="4339920" y="0"/>
                </a:lnTo>
                <a:lnTo>
                  <a:pt x="4339920" y="1476551"/>
                </a:lnTo>
                <a:lnTo>
                  <a:pt x="0" y="14765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9515249" y="3133194"/>
            <a:ext cx="3699772" cy="2063591"/>
            <a:chOff x="0" y="0"/>
            <a:chExt cx="573191" cy="319704"/>
          </a:xfrm>
        </p:grpSpPr>
        <p:sp>
          <p:nvSpPr>
            <p:cNvPr id="29" name="Freeform 29"/>
            <p:cNvSpPr/>
            <p:nvPr/>
          </p:nvSpPr>
          <p:spPr>
            <a:xfrm rot="1146076">
              <a:off x="-36530" y="-84984"/>
              <a:ext cx="646252" cy="489672"/>
            </a:xfrm>
            <a:custGeom>
              <a:avLst/>
              <a:gdLst/>
              <a:ahLst/>
              <a:cxnLst/>
              <a:rect l="l" t="t" r="r" b="b"/>
              <a:pathLst>
                <a:path w="646252" h="489672">
                  <a:moveTo>
                    <a:pt x="0" y="187570"/>
                  </a:moveTo>
                  <a:lnTo>
                    <a:pt x="541632" y="0"/>
                  </a:lnTo>
                  <a:lnTo>
                    <a:pt x="646252" y="302102"/>
                  </a:lnTo>
                  <a:lnTo>
                    <a:pt x="104619" y="489672"/>
                  </a:lnTo>
                  <a:close/>
                </a:path>
              </a:pathLst>
            </a:custGeom>
            <a:blipFill>
              <a:blip r:embed="rId8"/>
              <a:stretch>
                <a:fillRect t="-6573" r="-735" b="-26373"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691722" y="6004530"/>
            <a:ext cx="4320918" cy="38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b="1" spc="10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Production Capabilities: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83758" y="6004530"/>
            <a:ext cx="4320918" cy="38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b="1" spc="103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Global Reach: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349618" y="6355727"/>
            <a:ext cx="3614423" cy="139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endParaRPr/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Exports to over 25 countries across Europe,US, North America, Australia &amp; NZ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6184891"/>
            <a:ext cx="3614423" cy="3159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endParaRPr/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Cutting-edge facilities for spice grinding, oil extraction, and coffee processing located in Andipatty (TN), Manarcadu and Kuriandad (Kerala), with an annual processing capacity of over 20,000 tons.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057573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597242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About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676579" y="1044913"/>
            <a:ext cx="147299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Contact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076222" y="9386875"/>
            <a:ext cx="1472994" cy="3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737373"/>
                </a:solidFill>
                <a:latin typeface="Open Sans"/>
                <a:ea typeface="Open Sans"/>
                <a:cs typeface="Open Sans"/>
                <a:sym typeface="Open Sans"/>
              </a:rPr>
              <a:t>Page 09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523840" y="1989592"/>
            <a:ext cx="900175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</a:pPr>
            <a:r>
              <a:rPr lang="en-US" sz="4800" spc="96">
                <a:solidFill>
                  <a:srgbClr val="4B573E"/>
                </a:solidFill>
                <a:latin typeface="Anton"/>
                <a:ea typeface="Anton"/>
                <a:cs typeface="Anton"/>
                <a:sym typeface="Anton"/>
              </a:rPr>
              <a:t>OUR STRENGTHS</a:t>
            </a:r>
          </a:p>
        </p:txBody>
      </p:sp>
      <p:sp>
        <p:nvSpPr>
          <p:cNvPr id="40" name="AutoShape 40"/>
          <p:cNvSpPr/>
          <p:nvPr/>
        </p:nvSpPr>
        <p:spPr>
          <a:xfrm>
            <a:off x="1002295" y="6524239"/>
            <a:ext cx="36997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41" name="AutoShape 41"/>
          <p:cNvSpPr/>
          <p:nvPr/>
        </p:nvSpPr>
        <p:spPr>
          <a:xfrm>
            <a:off x="5181129" y="6505189"/>
            <a:ext cx="36997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42" name="AutoShape 42"/>
          <p:cNvSpPr/>
          <p:nvPr/>
        </p:nvSpPr>
        <p:spPr>
          <a:xfrm>
            <a:off x="9437606" y="6486139"/>
            <a:ext cx="36997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43" name="AutoShape 43"/>
          <p:cNvSpPr/>
          <p:nvPr/>
        </p:nvSpPr>
        <p:spPr>
          <a:xfrm>
            <a:off x="13849444" y="6505189"/>
            <a:ext cx="36997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44" name="AutoShape 44"/>
          <p:cNvSpPr/>
          <p:nvPr/>
        </p:nvSpPr>
        <p:spPr>
          <a:xfrm>
            <a:off x="7173636" y="2810647"/>
            <a:ext cx="3699772" cy="0"/>
          </a:xfrm>
          <a:prstGeom prst="line">
            <a:avLst/>
          </a:prstGeom>
          <a:ln w="38100" cap="flat">
            <a:solidFill>
              <a:srgbClr val="4B573E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EACE7C6-AEDD-08FF-DBEB-4F8BFA8F1345}"/>
              </a:ext>
            </a:extLst>
          </p:cNvPr>
          <p:cNvSpPr/>
          <p:nvPr/>
        </p:nvSpPr>
        <p:spPr>
          <a:xfrm>
            <a:off x="10070235" y="1023787"/>
            <a:ext cx="1472994" cy="356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100" dirty="0">
                <a:solidFill>
                  <a:schemeClr val="accent2"/>
                </a:solidFill>
              </a:rPr>
              <a:t>Service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705</Words>
  <Application>Microsoft Office PowerPoint</Application>
  <PresentationFormat>Custom</PresentationFormat>
  <Paragraphs>149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Anton</vt:lpstr>
      <vt:lpstr>Lilita One</vt:lpstr>
      <vt:lpstr>Arial</vt:lpstr>
      <vt:lpstr>Agrandir Bold</vt:lpstr>
      <vt:lpstr>Open Sans Bold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plantrich ppt</dc:title>
  <dc:creator>Rose mary K.A</dc:creator>
  <cp:lastModifiedBy>Rose mary K.A</cp:lastModifiedBy>
  <cp:revision>2</cp:revision>
  <dcterms:created xsi:type="dcterms:W3CDTF">2006-08-16T00:00:00Z</dcterms:created>
  <dcterms:modified xsi:type="dcterms:W3CDTF">2025-05-30T07:43:24Z</dcterms:modified>
  <dc:identifier>DAGn3M4svf8</dc:identifier>
</cp:coreProperties>
</file>